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6730" y="2434843"/>
            <a:ext cx="6098539" cy="1195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1811782"/>
            <a:ext cx="10361929" cy="3077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14365" y="6464680"/>
            <a:ext cx="176402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680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1.png"/><Relationship Id="rId7" Type="http://schemas.openxmlformats.org/officeDocument/2006/relationships/image" Target="../media/image47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10" Type="http://schemas.openxmlformats.org/officeDocument/2006/relationships/image" Target="../media/image50.jpg"/><Relationship Id="rId4" Type="http://schemas.openxmlformats.org/officeDocument/2006/relationships/image" Target="../media/image22.png"/><Relationship Id="rId9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21.png"/><Relationship Id="rId7" Type="http://schemas.openxmlformats.org/officeDocument/2006/relationships/image" Target="../media/image65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q7dgn4fesR8&amp;ab_channel=svsembedded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ijert.org/smart-shopping-cart-with-automated-billing-syste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973" y="1327895"/>
            <a:ext cx="10395994" cy="2501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0325" y="1216533"/>
            <a:ext cx="104051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DE</a:t>
            </a:r>
            <a:r>
              <a:rPr sz="2500" spc="-185" dirty="0"/>
              <a:t>P</a:t>
            </a:r>
            <a:r>
              <a:rPr sz="2500" spc="-5" dirty="0"/>
              <a:t>A</a:t>
            </a:r>
            <a:r>
              <a:rPr sz="2500" spc="-95" dirty="0"/>
              <a:t>R</a:t>
            </a:r>
            <a:r>
              <a:rPr sz="2500" spc="-5" dirty="0"/>
              <a:t>TMENT</a:t>
            </a:r>
            <a:r>
              <a:rPr sz="2500" spc="-60" dirty="0"/>
              <a:t> </a:t>
            </a:r>
            <a:r>
              <a:rPr sz="2500" spc="-5" dirty="0"/>
              <a:t>OF</a:t>
            </a:r>
            <a:r>
              <a:rPr sz="2500" spc="-90" dirty="0"/>
              <a:t> </a:t>
            </a:r>
            <a:r>
              <a:rPr sz="2500" spc="-5" dirty="0"/>
              <a:t>EL</a:t>
            </a:r>
            <a:r>
              <a:rPr sz="2500" dirty="0"/>
              <a:t>E</a:t>
            </a:r>
            <a:r>
              <a:rPr sz="2500" spc="-5" dirty="0"/>
              <a:t>CTRICAL</a:t>
            </a:r>
            <a:r>
              <a:rPr sz="2500" spc="-305" dirty="0"/>
              <a:t> </a:t>
            </a:r>
            <a:r>
              <a:rPr sz="2500" spc="-5" dirty="0"/>
              <a:t>AND ELECTRONICS</a:t>
            </a:r>
            <a:r>
              <a:rPr sz="2500" spc="-20" dirty="0"/>
              <a:t> </a:t>
            </a:r>
            <a:r>
              <a:rPr sz="2500" spc="-5" dirty="0"/>
              <a:t>ENGINE</a:t>
            </a:r>
            <a:r>
              <a:rPr sz="2500" dirty="0"/>
              <a:t>E</a:t>
            </a:r>
            <a:r>
              <a:rPr sz="2500" spc="-5" dirty="0"/>
              <a:t>RING</a:t>
            </a:r>
            <a:endParaRPr sz="2500"/>
          </a:p>
        </p:txBody>
      </p:sp>
      <p:grpSp>
        <p:nvGrpSpPr>
          <p:cNvPr id="4" name="object 4"/>
          <p:cNvGrpSpPr/>
          <p:nvPr/>
        </p:nvGrpSpPr>
        <p:grpSpPr>
          <a:xfrm>
            <a:off x="1267865" y="2933700"/>
            <a:ext cx="9958705" cy="650240"/>
            <a:chOff x="1267865" y="2933700"/>
            <a:chExt cx="9958705" cy="6502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7865" y="3093512"/>
              <a:ext cx="1092161" cy="246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0091" y="2933700"/>
              <a:ext cx="8966454" cy="64998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47952" y="1811528"/>
            <a:ext cx="9785985" cy="15754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290830" algn="ctr">
              <a:lnSpc>
                <a:spcPct val="100000"/>
              </a:lnSpc>
              <a:spcBef>
                <a:spcPts val="700"/>
              </a:spcBef>
            </a:pP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18EEP302L</a:t>
            </a:r>
            <a:r>
              <a:rPr sz="2400" b="1" spc="-1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–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MINOR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PROJECT</a:t>
            </a:r>
            <a:r>
              <a:rPr sz="2400" b="1" spc="-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IV</a:t>
            </a:r>
            <a:endParaRPr sz="2400">
              <a:latin typeface="Times New Roman"/>
              <a:cs typeface="Times New Roman"/>
            </a:endParaRPr>
          </a:p>
          <a:p>
            <a:pPr marR="291465" algn="ctr">
              <a:lnSpc>
                <a:spcPct val="100000"/>
              </a:lnSpc>
              <a:spcBef>
                <a:spcPts val="600"/>
              </a:spcBef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Second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Review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Batch -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01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8568690" algn="l"/>
              </a:tabLst>
            </a:pPr>
            <a:r>
              <a:rPr sz="2500" b="1" spc="-50" dirty="0">
                <a:solidFill>
                  <a:srgbClr val="6F2F9F"/>
                </a:solidFill>
                <a:latin typeface="Times New Roman"/>
                <a:cs typeface="Times New Roman"/>
              </a:rPr>
              <a:t>T</a:t>
            </a:r>
            <a:r>
              <a:rPr sz="25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OPIC: </a:t>
            </a:r>
            <a:r>
              <a:rPr sz="2300" b="1" dirty="0">
                <a:latin typeface="Times New Roman"/>
                <a:cs typeface="Times New Roman"/>
              </a:rPr>
              <a:t>SMA</a:t>
            </a:r>
            <a:r>
              <a:rPr sz="2300" b="1" spc="-80" dirty="0">
                <a:latin typeface="Times New Roman"/>
                <a:cs typeface="Times New Roman"/>
              </a:rPr>
              <a:t>R</a:t>
            </a:r>
            <a:r>
              <a:rPr sz="2300" b="1" dirty="0">
                <a:latin typeface="Times New Roman"/>
                <a:cs typeface="Times New Roman"/>
              </a:rPr>
              <a:t>T</a:t>
            </a:r>
            <a:r>
              <a:rPr sz="2300" b="1" spc="-60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SHO</a:t>
            </a:r>
            <a:r>
              <a:rPr sz="2300" b="1" spc="-10" dirty="0">
                <a:latin typeface="Times New Roman"/>
                <a:cs typeface="Times New Roman"/>
              </a:rPr>
              <a:t>P</a:t>
            </a:r>
            <a:r>
              <a:rPr sz="2300" b="1" dirty="0">
                <a:latin typeface="Times New Roman"/>
                <a:cs typeface="Times New Roman"/>
              </a:rPr>
              <a:t>PING</a:t>
            </a:r>
            <a:r>
              <a:rPr sz="2300" b="1" spc="-2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C</a:t>
            </a:r>
            <a:r>
              <a:rPr sz="2300" b="1" spc="5" dirty="0">
                <a:latin typeface="Times New Roman"/>
                <a:cs typeface="Times New Roman"/>
              </a:rPr>
              <a:t>A</a:t>
            </a:r>
            <a:r>
              <a:rPr sz="2300" b="1" spc="-80" dirty="0">
                <a:latin typeface="Times New Roman"/>
                <a:cs typeface="Times New Roman"/>
              </a:rPr>
              <a:t>R</a:t>
            </a:r>
            <a:r>
              <a:rPr sz="2300" b="1" dirty="0">
                <a:latin typeface="Times New Roman"/>
                <a:cs typeface="Times New Roman"/>
              </a:rPr>
              <a:t>T</a:t>
            </a:r>
            <a:r>
              <a:rPr sz="2300" b="1" spc="-100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WITH</a:t>
            </a:r>
            <a:r>
              <a:rPr sz="2300" b="1" spc="-13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A</a:t>
            </a:r>
            <a:r>
              <a:rPr sz="2300" b="1" spc="5" dirty="0">
                <a:latin typeface="Times New Roman"/>
                <a:cs typeface="Times New Roman"/>
              </a:rPr>
              <a:t>U</a:t>
            </a:r>
            <a:r>
              <a:rPr sz="2300" b="1" spc="-40" dirty="0">
                <a:latin typeface="Times New Roman"/>
                <a:cs typeface="Times New Roman"/>
              </a:rPr>
              <a:t>T</a:t>
            </a:r>
            <a:r>
              <a:rPr sz="2300" b="1" dirty="0">
                <a:latin typeface="Times New Roman"/>
                <a:cs typeface="Times New Roman"/>
              </a:rPr>
              <a:t>O</a:t>
            </a:r>
            <a:r>
              <a:rPr sz="2300" b="1" spc="-10" dirty="0">
                <a:latin typeface="Times New Roman"/>
                <a:cs typeface="Times New Roman"/>
              </a:rPr>
              <a:t>M</a:t>
            </a:r>
            <a:r>
              <a:rPr sz="2300" b="1" spc="-165" dirty="0">
                <a:latin typeface="Times New Roman"/>
                <a:cs typeface="Times New Roman"/>
              </a:rPr>
              <a:t>A</a:t>
            </a:r>
            <a:r>
              <a:rPr sz="2300" b="1" dirty="0">
                <a:latin typeface="Times New Roman"/>
                <a:cs typeface="Times New Roman"/>
              </a:rPr>
              <a:t>TBILLI</a:t>
            </a:r>
            <a:r>
              <a:rPr sz="2300" b="1" spc="5" dirty="0">
                <a:latin typeface="Times New Roman"/>
                <a:cs typeface="Times New Roman"/>
              </a:rPr>
              <a:t>N</a:t>
            </a:r>
            <a:r>
              <a:rPr sz="2300" b="1" dirty="0">
                <a:latin typeface="Times New Roman"/>
                <a:cs typeface="Times New Roman"/>
              </a:rPr>
              <a:t>G	SYSTEM</a:t>
            </a:r>
            <a:endParaRPr sz="23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16" y="25907"/>
            <a:ext cx="3200400" cy="10408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00065" y="0"/>
            <a:ext cx="1040118" cy="89545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32028" y="6559397"/>
            <a:ext cx="741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22-04-2023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49215" y="6560311"/>
            <a:ext cx="1699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18EEP302-Minor</a:t>
            </a: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Project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IV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05693" y="6558483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2217" y="4178184"/>
            <a:ext cx="2294494" cy="23235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36219" y="4079875"/>
            <a:ext cx="232981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dirty="0">
                <a:solidFill>
                  <a:srgbClr val="6F2F9F"/>
                </a:solidFill>
                <a:latin typeface="Times New Roman"/>
                <a:cs typeface="Times New Roman"/>
              </a:rPr>
              <a:t>PRESENTED</a:t>
            </a:r>
            <a:r>
              <a:rPr sz="2300" b="1" spc="-8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300" b="1" spc="-70" dirty="0">
                <a:solidFill>
                  <a:srgbClr val="6F2F9F"/>
                </a:solidFill>
                <a:latin typeface="Times New Roman"/>
                <a:cs typeface="Times New Roman"/>
              </a:rPr>
              <a:t>BY:</a:t>
            </a:r>
            <a:endParaRPr sz="23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9204" y="4637532"/>
            <a:ext cx="2894965" cy="1285875"/>
            <a:chOff x="489204" y="4637532"/>
            <a:chExt cx="2894965" cy="128587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655" y="4806488"/>
              <a:ext cx="1245158" cy="2146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8507" y="4637532"/>
              <a:ext cx="514350" cy="6210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776" y="4972799"/>
              <a:ext cx="2321814" cy="6210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87752" y="4972799"/>
              <a:ext cx="570738" cy="6210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9024" y="4972799"/>
              <a:ext cx="525005" cy="6210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9204" y="5301996"/>
              <a:ext cx="1792986" cy="62103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85771" y="5301996"/>
              <a:ext cx="514350" cy="621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56031" y="4706492"/>
            <a:ext cx="25463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ABIN</a:t>
            </a:r>
            <a:r>
              <a:rPr sz="2200" spc="-215" dirty="0">
                <a:latin typeface="Times New Roman"/>
                <a:cs typeface="Times New Roman"/>
              </a:rPr>
              <a:t>A</a:t>
            </a:r>
            <a:r>
              <a:rPr sz="2200" spc="-250" dirty="0">
                <a:latin typeface="Times New Roman"/>
                <a:cs typeface="Times New Roman"/>
              </a:rPr>
              <a:t>Y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  MADHUMITHA</a:t>
            </a:r>
            <a:r>
              <a:rPr sz="2200" spc="39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KARTHIKA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33571" y="4972799"/>
            <a:ext cx="462546" cy="62103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553714" y="4706492"/>
            <a:ext cx="16516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4" marR="5080" indent="-43180" algn="just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Times New Roman"/>
                <a:cs typeface="Times New Roman"/>
              </a:rPr>
              <a:t>(20BEE4001) </a:t>
            </a:r>
            <a:r>
              <a:rPr sz="2200" spc="-5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(20BEE4044) </a:t>
            </a:r>
            <a:r>
              <a:rPr sz="2200" spc="-5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(20BEE4027)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39365" y="4187328"/>
            <a:ext cx="1711407" cy="22780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824598" y="4088638"/>
            <a:ext cx="174625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dirty="0">
                <a:solidFill>
                  <a:srgbClr val="6F2F9F"/>
                </a:solidFill>
                <a:latin typeface="Times New Roman"/>
                <a:cs typeface="Times New Roman"/>
              </a:rPr>
              <a:t>GUIDED</a:t>
            </a:r>
            <a:r>
              <a:rPr sz="2300" b="1" spc="-8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300" b="1" spc="-70" dirty="0">
                <a:solidFill>
                  <a:srgbClr val="6F2F9F"/>
                </a:solidFill>
                <a:latin typeface="Times New Roman"/>
                <a:cs typeface="Times New Roman"/>
              </a:rPr>
              <a:t>BY:</a:t>
            </a:r>
            <a:endParaRPr sz="23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60076" y="4645152"/>
            <a:ext cx="2138680" cy="621030"/>
            <a:chOff x="6860076" y="4645152"/>
            <a:chExt cx="2138680" cy="621030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60076" y="4818675"/>
              <a:ext cx="363767" cy="21005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8875" y="4645152"/>
              <a:ext cx="439686" cy="6210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47559" y="4645152"/>
              <a:ext cx="617981" cy="62103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66075" y="4645152"/>
              <a:ext cx="1532381" cy="62103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844410" y="4715002"/>
            <a:ext cx="463994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latin typeface="Times New Roman"/>
                <a:cs typeface="Times New Roman"/>
              </a:rPr>
              <a:t>Mr.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RAMESH,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Times New Roman"/>
                <a:cs typeface="Times New Roman"/>
              </a:rPr>
              <a:t>Assistant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Professor/EEE,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200" spc="-5" dirty="0">
                <a:latin typeface="Times New Roman"/>
                <a:cs typeface="Times New Roman"/>
              </a:rPr>
              <a:t>M</a:t>
            </a:r>
            <a:r>
              <a:rPr sz="2200" spc="-10" dirty="0">
                <a:latin typeface="Times New Roman"/>
                <a:cs typeface="Times New Roman"/>
              </a:rPr>
              <a:t> Kumarasamy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College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Engineering,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Karur.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3993" y="667303"/>
            <a:ext cx="5450991" cy="493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1463" y="494792"/>
            <a:ext cx="5461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Proposed </a:t>
            </a:r>
            <a:r>
              <a:rPr spc="-5" dirty="0"/>
              <a:t>Block</a:t>
            </a:r>
            <a:r>
              <a:rPr spc="-15" dirty="0"/>
              <a:t> </a:t>
            </a:r>
            <a:r>
              <a:rPr spc="-5" dirty="0"/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6426504"/>
            <a:ext cx="7423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21-04-2023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4365" y="6630111"/>
            <a:ext cx="176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18EEP302L-Minor</a:t>
            </a: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Project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IV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4211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" y="15240"/>
            <a:ext cx="2537460" cy="8458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0663" y="64363"/>
            <a:ext cx="780182" cy="7079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348985" y="3134614"/>
            <a:ext cx="1757680" cy="3088640"/>
            <a:chOff x="5348985" y="3134614"/>
            <a:chExt cx="1757680" cy="3088640"/>
          </a:xfrm>
        </p:grpSpPr>
        <p:sp>
          <p:nvSpPr>
            <p:cNvPr id="10" name="object 10"/>
            <p:cNvSpPr/>
            <p:nvPr/>
          </p:nvSpPr>
          <p:spPr>
            <a:xfrm>
              <a:off x="5355335" y="3140964"/>
              <a:ext cx="1744980" cy="3075940"/>
            </a:xfrm>
            <a:custGeom>
              <a:avLst/>
              <a:gdLst/>
              <a:ahLst/>
              <a:cxnLst/>
              <a:rect l="l" t="t" r="r" b="b"/>
              <a:pathLst>
                <a:path w="1744979" h="3075940">
                  <a:moveTo>
                    <a:pt x="1454149" y="0"/>
                  </a:moveTo>
                  <a:lnTo>
                    <a:pt x="290829" y="0"/>
                  </a:lnTo>
                  <a:lnTo>
                    <a:pt x="243647" y="3805"/>
                  </a:lnTo>
                  <a:lnTo>
                    <a:pt x="198892" y="14823"/>
                  </a:lnTo>
                  <a:lnTo>
                    <a:pt x="157161" y="32455"/>
                  </a:lnTo>
                  <a:lnTo>
                    <a:pt x="119054" y="56103"/>
                  </a:lnTo>
                  <a:lnTo>
                    <a:pt x="85169" y="85169"/>
                  </a:lnTo>
                  <a:lnTo>
                    <a:pt x="56103" y="119054"/>
                  </a:lnTo>
                  <a:lnTo>
                    <a:pt x="32455" y="157161"/>
                  </a:lnTo>
                  <a:lnTo>
                    <a:pt x="14823" y="198892"/>
                  </a:lnTo>
                  <a:lnTo>
                    <a:pt x="3805" y="243647"/>
                  </a:lnTo>
                  <a:lnTo>
                    <a:pt x="0" y="290830"/>
                  </a:lnTo>
                  <a:lnTo>
                    <a:pt x="0" y="2784602"/>
                  </a:lnTo>
                  <a:lnTo>
                    <a:pt x="3805" y="2831775"/>
                  </a:lnTo>
                  <a:lnTo>
                    <a:pt x="14823" y="2876525"/>
                  </a:lnTo>
                  <a:lnTo>
                    <a:pt x="32455" y="2918253"/>
                  </a:lnTo>
                  <a:lnTo>
                    <a:pt x="56103" y="2956360"/>
                  </a:lnTo>
                  <a:lnTo>
                    <a:pt x="85169" y="2990248"/>
                  </a:lnTo>
                  <a:lnTo>
                    <a:pt x="119054" y="3019317"/>
                  </a:lnTo>
                  <a:lnTo>
                    <a:pt x="157161" y="3042969"/>
                  </a:lnTo>
                  <a:lnTo>
                    <a:pt x="198892" y="3060604"/>
                  </a:lnTo>
                  <a:lnTo>
                    <a:pt x="243647" y="3071625"/>
                  </a:lnTo>
                  <a:lnTo>
                    <a:pt x="290829" y="3075432"/>
                  </a:lnTo>
                  <a:lnTo>
                    <a:pt x="1454149" y="3075432"/>
                  </a:lnTo>
                  <a:lnTo>
                    <a:pt x="1501332" y="3071625"/>
                  </a:lnTo>
                  <a:lnTo>
                    <a:pt x="1546087" y="3060604"/>
                  </a:lnTo>
                  <a:lnTo>
                    <a:pt x="1587818" y="3042969"/>
                  </a:lnTo>
                  <a:lnTo>
                    <a:pt x="1625925" y="3019317"/>
                  </a:lnTo>
                  <a:lnTo>
                    <a:pt x="1659810" y="2990248"/>
                  </a:lnTo>
                  <a:lnTo>
                    <a:pt x="1688876" y="2956360"/>
                  </a:lnTo>
                  <a:lnTo>
                    <a:pt x="1712524" y="2918253"/>
                  </a:lnTo>
                  <a:lnTo>
                    <a:pt x="1730156" y="2876525"/>
                  </a:lnTo>
                  <a:lnTo>
                    <a:pt x="1741174" y="2831775"/>
                  </a:lnTo>
                  <a:lnTo>
                    <a:pt x="1744980" y="2784602"/>
                  </a:lnTo>
                  <a:lnTo>
                    <a:pt x="1744980" y="290830"/>
                  </a:lnTo>
                  <a:lnTo>
                    <a:pt x="1741174" y="243647"/>
                  </a:lnTo>
                  <a:lnTo>
                    <a:pt x="1730156" y="198892"/>
                  </a:lnTo>
                  <a:lnTo>
                    <a:pt x="1712524" y="157161"/>
                  </a:lnTo>
                  <a:lnTo>
                    <a:pt x="1688876" y="119054"/>
                  </a:lnTo>
                  <a:lnTo>
                    <a:pt x="1659810" y="85169"/>
                  </a:lnTo>
                  <a:lnTo>
                    <a:pt x="1625925" y="56103"/>
                  </a:lnTo>
                  <a:lnTo>
                    <a:pt x="1587818" y="32455"/>
                  </a:lnTo>
                  <a:lnTo>
                    <a:pt x="1546087" y="14823"/>
                  </a:lnTo>
                  <a:lnTo>
                    <a:pt x="1501332" y="3805"/>
                  </a:lnTo>
                  <a:lnTo>
                    <a:pt x="1454149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55335" y="3140964"/>
              <a:ext cx="1744980" cy="3075940"/>
            </a:xfrm>
            <a:custGeom>
              <a:avLst/>
              <a:gdLst/>
              <a:ahLst/>
              <a:cxnLst/>
              <a:rect l="l" t="t" r="r" b="b"/>
              <a:pathLst>
                <a:path w="1744979" h="3075940">
                  <a:moveTo>
                    <a:pt x="0" y="290830"/>
                  </a:moveTo>
                  <a:lnTo>
                    <a:pt x="3805" y="243647"/>
                  </a:lnTo>
                  <a:lnTo>
                    <a:pt x="14823" y="198892"/>
                  </a:lnTo>
                  <a:lnTo>
                    <a:pt x="32455" y="157161"/>
                  </a:lnTo>
                  <a:lnTo>
                    <a:pt x="56103" y="119054"/>
                  </a:lnTo>
                  <a:lnTo>
                    <a:pt x="85169" y="85169"/>
                  </a:lnTo>
                  <a:lnTo>
                    <a:pt x="119054" y="56103"/>
                  </a:lnTo>
                  <a:lnTo>
                    <a:pt x="157161" y="32455"/>
                  </a:lnTo>
                  <a:lnTo>
                    <a:pt x="198892" y="14823"/>
                  </a:lnTo>
                  <a:lnTo>
                    <a:pt x="243647" y="3805"/>
                  </a:lnTo>
                  <a:lnTo>
                    <a:pt x="290829" y="0"/>
                  </a:lnTo>
                  <a:lnTo>
                    <a:pt x="1454149" y="0"/>
                  </a:lnTo>
                  <a:lnTo>
                    <a:pt x="1501332" y="3805"/>
                  </a:lnTo>
                  <a:lnTo>
                    <a:pt x="1546087" y="14823"/>
                  </a:lnTo>
                  <a:lnTo>
                    <a:pt x="1587818" y="32455"/>
                  </a:lnTo>
                  <a:lnTo>
                    <a:pt x="1625925" y="56103"/>
                  </a:lnTo>
                  <a:lnTo>
                    <a:pt x="1659810" y="85169"/>
                  </a:lnTo>
                  <a:lnTo>
                    <a:pt x="1688876" y="119054"/>
                  </a:lnTo>
                  <a:lnTo>
                    <a:pt x="1712524" y="157161"/>
                  </a:lnTo>
                  <a:lnTo>
                    <a:pt x="1730156" y="198892"/>
                  </a:lnTo>
                  <a:lnTo>
                    <a:pt x="1741174" y="243647"/>
                  </a:lnTo>
                  <a:lnTo>
                    <a:pt x="1744980" y="290830"/>
                  </a:lnTo>
                  <a:lnTo>
                    <a:pt x="1744980" y="2784602"/>
                  </a:lnTo>
                  <a:lnTo>
                    <a:pt x="1741174" y="2831775"/>
                  </a:lnTo>
                  <a:lnTo>
                    <a:pt x="1730156" y="2876525"/>
                  </a:lnTo>
                  <a:lnTo>
                    <a:pt x="1712524" y="2918253"/>
                  </a:lnTo>
                  <a:lnTo>
                    <a:pt x="1688876" y="2956360"/>
                  </a:lnTo>
                  <a:lnTo>
                    <a:pt x="1659810" y="2990248"/>
                  </a:lnTo>
                  <a:lnTo>
                    <a:pt x="1625925" y="3019317"/>
                  </a:lnTo>
                  <a:lnTo>
                    <a:pt x="1587818" y="3042969"/>
                  </a:lnTo>
                  <a:lnTo>
                    <a:pt x="1546087" y="3060604"/>
                  </a:lnTo>
                  <a:lnTo>
                    <a:pt x="1501332" y="3071625"/>
                  </a:lnTo>
                  <a:lnTo>
                    <a:pt x="1454149" y="3075432"/>
                  </a:lnTo>
                  <a:lnTo>
                    <a:pt x="290829" y="3075432"/>
                  </a:lnTo>
                  <a:lnTo>
                    <a:pt x="243647" y="3071625"/>
                  </a:lnTo>
                  <a:lnTo>
                    <a:pt x="198892" y="3060604"/>
                  </a:lnTo>
                  <a:lnTo>
                    <a:pt x="157161" y="3042969"/>
                  </a:lnTo>
                  <a:lnTo>
                    <a:pt x="119054" y="3019317"/>
                  </a:lnTo>
                  <a:lnTo>
                    <a:pt x="85169" y="2990248"/>
                  </a:lnTo>
                  <a:lnTo>
                    <a:pt x="56103" y="2956360"/>
                  </a:lnTo>
                  <a:lnTo>
                    <a:pt x="32455" y="2918253"/>
                  </a:lnTo>
                  <a:lnTo>
                    <a:pt x="14823" y="2876525"/>
                  </a:lnTo>
                  <a:lnTo>
                    <a:pt x="3805" y="2831775"/>
                  </a:lnTo>
                  <a:lnTo>
                    <a:pt x="0" y="2784602"/>
                  </a:lnTo>
                  <a:lnTo>
                    <a:pt x="0" y="2908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71184" y="4384675"/>
            <a:ext cx="1115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marR="5080" indent="-2914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A</a:t>
            </a:r>
            <a:r>
              <a:rPr sz="1800" b="1" spc="-15" dirty="0">
                <a:latin typeface="Times New Roman"/>
                <a:cs typeface="Times New Roman"/>
              </a:rPr>
              <a:t>R</a:t>
            </a:r>
            <a:r>
              <a:rPr sz="1800" b="1" spc="-5" dirty="0">
                <a:latin typeface="Times New Roman"/>
                <a:cs typeface="Times New Roman"/>
              </a:rPr>
              <a:t>D</a:t>
            </a:r>
            <a:r>
              <a:rPr sz="1800" b="1" spc="-15" dirty="0">
                <a:latin typeface="Times New Roman"/>
                <a:cs typeface="Times New Roman"/>
              </a:rPr>
              <a:t>U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spc="-15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O  </a:t>
            </a:r>
            <a:r>
              <a:rPr sz="1800" b="1" spc="-10" dirty="0">
                <a:latin typeface="Times New Roman"/>
                <a:cs typeface="Times New Roman"/>
              </a:rPr>
              <a:t>UNO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55792" y="1409572"/>
            <a:ext cx="1594485" cy="946785"/>
            <a:chOff x="5455792" y="1409572"/>
            <a:chExt cx="1594485" cy="946785"/>
          </a:xfrm>
        </p:grpSpPr>
        <p:sp>
          <p:nvSpPr>
            <p:cNvPr id="14" name="object 14"/>
            <p:cNvSpPr/>
            <p:nvPr/>
          </p:nvSpPr>
          <p:spPr>
            <a:xfrm>
              <a:off x="5458967" y="1412747"/>
              <a:ext cx="1588135" cy="940435"/>
            </a:xfrm>
            <a:custGeom>
              <a:avLst/>
              <a:gdLst/>
              <a:ahLst/>
              <a:cxnLst/>
              <a:rect l="l" t="t" r="r" b="b"/>
              <a:pathLst>
                <a:path w="1588134" h="940435">
                  <a:moveTo>
                    <a:pt x="1431289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7"/>
                  </a:lnTo>
                  <a:lnTo>
                    <a:pt x="0" y="783589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7"/>
                  </a:lnTo>
                  <a:lnTo>
                    <a:pt x="1431289" y="940307"/>
                  </a:lnTo>
                  <a:lnTo>
                    <a:pt x="1480848" y="932324"/>
                  </a:lnTo>
                  <a:lnTo>
                    <a:pt x="1523871" y="910088"/>
                  </a:lnTo>
                  <a:lnTo>
                    <a:pt x="1557788" y="876171"/>
                  </a:lnTo>
                  <a:lnTo>
                    <a:pt x="1580024" y="833148"/>
                  </a:lnTo>
                  <a:lnTo>
                    <a:pt x="1588008" y="783589"/>
                  </a:lnTo>
                  <a:lnTo>
                    <a:pt x="1588008" y="156717"/>
                  </a:lnTo>
                  <a:lnTo>
                    <a:pt x="1580024" y="107159"/>
                  </a:lnTo>
                  <a:lnTo>
                    <a:pt x="1557788" y="64136"/>
                  </a:lnTo>
                  <a:lnTo>
                    <a:pt x="1523871" y="30219"/>
                  </a:lnTo>
                  <a:lnTo>
                    <a:pt x="1480848" y="7983"/>
                  </a:lnTo>
                  <a:lnTo>
                    <a:pt x="1431289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58967" y="1412747"/>
              <a:ext cx="1588135" cy="940435"/>
            </a:xfrm>
            <a:custGeom>
              <a:avLst/>
              <a:gdLst/>
              <a:ahLst/>
              <a:cxnLst/>
              <a:rect l="l" t="t" r="r" b="b"/>
              <a:pathLst>
                <a:path w="1588134" h="940435">
                  <a:moveTo>
                    <a:pt x="0" y="156717"/>
                  </a:move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1431289" y="0"/>
                  </a:lnTo>
                  <a:lnTo>
                    <a:pt x="1480848" y="7983"/>
                  </a:lnTo>
                  <a:lnTo>
                    <a:pt x="1523871" y="30219"/>
                  </a:lnTo>
                  <a:lnTo>
                    <a:pt x="1557788" y="64136"/>
                  </a:lnTo>
                  <a:lnTo>
                    <a:pt x="1580024" y="107159"/>
                  </a:lnTo>
                  <a:lnTo>
                    <a:pt x="1588008" y="156717"/>
                  </a:lnTo>
                  <a:lnTo>
                    <a:pt x="1588008" y="783589"/>
                  </a:lnTo>
                  <a:lnTo>
                    <a:pt x="1580024" y="833148"/>
                  </a:lnTo>
                  <a:lnTo>
                    <a:pt x="1557788" y="876171"/>
                  </a:lnTo>
                  <a:lnTo>
                    <a:pt x="1523871" y="910088"/>
                  </a:lnTo>
                  <a:lnTo>
                    <a:pt x="1480848" y="932324"/>
                  </a:lnTo>
                  <a:lnTo>
                    <a:pt x="1431289" y="940307"/>
                  </a:lnTo>
                  <a:lnTo>
                    <a:pt x="156718" y="940307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89"/>
                  </a:lnTo>
                  <a:lnTo>
                    <a:pt x="0" y="156717"/>
                  </a:lnTo>
                  <a:close/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49797" y="1588770"/>
            <a:ext cx="100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9554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LCD 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</a:t>
            </a:r>
            <a:r>
              <a:rPr sz="1800" b="1" spc="-15" dirty="0">
                <a:latin typeface="Times New Roman"/>
                <a:cs typeface="Times New Roman"/>
              </a:rPr>
              <a:t>I</a:t>
            </a:r>
            <a:r>
              <a:rPr sz="1800" b="1" spc="-5" dirty="0">
                <a:latin typeface="Times New Roman"/>
                <a:cs typeface="Times New Roman"/>
              </a:rPr>
              <a:t>SPL</a:t>
            </a:r>
            <a:r>
              <a:rPr sz="1800" b="1" spc="-180" dirty="0">
                <a:latin typeface="Times New Roman"/>
                <a:cs typeface="Times New Roman"/>
              </a:rPr>
              <a:t>A</a:t>
            </a:r>
            <a:r>
              <a:rPr sz="1800" b="1" spc="-5" dirty="0">
                <a:latin typeface="Times New Roman"/>
                <a:cs typeface="Times New Roman"/>
              </a:rPr>
              <a:t>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55977" y="3034029"/>
            <a:ext cx="2105660" cy="1191260"/>
            <a:chOff x="1855977" y="3034029"/>
            <a:chExt cx="2105660" cy="1191260"/>
          </a:xfrm>
        </p:grpSpPr>
        <p:sp>
          <p:nvSpPr>
            <p:cNvPr id="18" name="object 18"/>
            <p:cNvSpPr/>
            <p:nvPr/>
          </p:nvSpPr>
          <p:spPr>
            <a:xfrm>
              <a:off x="1862327" y="3040379"/>
              <a:ext cx="2092960" cy="1178560"/>
            </a:xfrm>
            <a:custGeom>
              <a:avLst/>
              <a:gdLst/>
              <a:ahLst/>
              <a:cxnLst/>
              <a:rect l="l" t="t" r="r" b="b"/>
              <a:pathLst>
                <a:path w="2092960" h="1178560">
                  <a:moveTo>
                    <a:pt x="1896110" y="0"/>
                  </a:moveTo>
                  <a:lnTo>
                    <a:pt x="196342" y="0"/>
                  </a:lnTo>
                  <a:lnTo>
                    <a:pt x="151315" y="5184"/>
                  </a:lnTo>
                  <a:lnTo>
                    <a:pt x="109986" y="19952"/>
                  </a:lnTo>
                  <a:lnTo>
                    <a:pt x="73531" y="43127"/>
                  </a:lnTo>
                  <a:lnTo>
                    <a:pt x="43127" y="73531"/>
                  </a:lnTo>
                  <a:lnTo>
                    <a:pt x="19952" y="109986"/>
                  </a:lnTo>
                  <a:lnTo>
                    <a:pt x="5184" y="151315"/>
                  </a:lnTo>
                  <a:lnTo>
                    <a:pt x="0" y="196342"/>
                  </a:lnTo>
                  <a:lnTo>
                    <a:pt x="0" y="981710"/>
                  </a:lnTo>
                  <a:lnTo>
                    <a:pt x="5184" y="1026736"/>
                  </a:lnTo>
                  <a:lnTo>
                    <a:pt x="19952" y="1068065"/>
                  </a:lnTo>
                  <a:lnTo>
                    <a:pt x="43127" y="1104520"/>
                  </a:lnTo>
                  <a:lnTo>
                    <a:pt x="73531" y="1134924"/>
                  </a:lnTo>
                  <a:lnTo>
                    <a:pt x="109986" y="1158099"/>
                  </a:lnTo>
                  <a:lnTo>
                    <a:pt x="151315" y="1172867"/>
                  </a:lnTo>
                  <a:lnTo>
                    <a:pt x="196342" y="1178052"/>
                  </a:lnTo>
                  <a:lnTo>
                    <a:pt x="1896110" y="1178052"/>
                  </a:lnTo>
                  <a:lnTo>
                    <a:pt x="1941136" y="1172867"/>
                  </a:lnTo>
                  <a:lnTo>
                    <a:pt x="1982465" y="1158099"/>
                  </a:lnTo>
                  <a:lnTo>
                    <a:pt x="2018920" y="1134924"/>
                  </a:lnTo>
                  <a:lnTo>
                    <a:pt x="2049324" y="1104520"/>
                  </a:lnTo>
                  <a:lnTo>
                    <a:pt x="2072499" y="1068065"/>
                  </a:lnTo>
                  <a:lnTo>
                    <a:pt x="2087267" y="1026736"/>
                  </a:lnTo>
                  <a:lnTo>
                    <a:pt x="2092452" y="981710"/>
                  </a:lnTo>
                  <a:lnTo>
                    <a:pt x="2092452" y="196342"/>
                  </a:lnTo>
                  <a:lnTo>
                    <a:pt x="2087267" y="151315"/>
                  </a:lnTo>
                  <a:lnTo>
                    <a:pt x="2072499" y="109986"/>
                  </a:lnTo>
                  <a:lnTo>
                    <a:pt x="2049324" y="73531"/>
                  </a:lnTo>
                  <a:lnTo>
                    <a:pt x="2018920" y="43127"/>
                  </a:lnTo>
                  <a:lnTo>
                    <a:pt x="1982465" y="19952"/>
                  </a:lnTo>
                  <a:lnTo>
                    <a:pt x="1941136" y="5184"/>
                  </a:lnTo>
                  <a:lnTo>
                    <a:pt x="189611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62327" y="3040379"/>
              <a:ext cx="2092960" cy="1178560"/>
            </a:xfrm>
            <a:custGeom>
              <a:avLst/>
              <a:gdLst/>
              <a:ahLst/>
              <a:cxnLst/>
              <a:rect l="l" t="t" r="r" b="b"/>
              <a:pathLst>
                <a:path w="2092960" h="1178560">
                  <a:moveTo>
                    <a:pt x="0" y="196342"/>
                  </a:moveTo>
                  <a:lnTo>
                    <a:pt x="5184" y="151315"/>
                  </a:lnTo>
                  <a:lnTo>
                    <a:pt x="19952" y="109986"/>
                  </a:lnTo>
                  <a:lnTo>
                    <a:pt x="43127" y="73531"/>
                  </a:lnTo>
                  <a:lnTo>
                    <a:pt x="73531" y="43127"/>
                  </a:lnTo>
                  <a:lnTo>
                    <a:pt x="109986" y="19952"/>
                  </a:lnTo>
                  <a:lnTo>
                    <a:pt x="151315" y="5184"/>
                  </a:lnTo>
                  <a:lnTo>
                    <a:pt x="196342" y="0"/>
                  </a:lnTo>
                  <a:lnTo>
                    <a:pt x="1896110" y="0"/>
                  </a:lnTo>
                  <a:lnTo>
                    <a:pt x="1941136" y="5184"/>
                  </a:lnTo>
                  <a:lnTo>
                    <a:pt x="1982465" y="19952"/>
                  </a:lnTo>
                  <a:lnTo>
                    <a:pt x="2018920" y="43127"/>
                  </a:lnTo>
                  <a:lnTo>
                    <a:pt x="2049324" y="73531"/>
                  </a:lnTo>
                  <a:lnTo>
                    <a:pt x="2072499" y="109986"/>
                  </a:lnTo>
                  <a:lnTo>
                    <a:pt x="2087267" y="151315"/>
                  </a:lnTo>
                  <a:lnTo>
                    <a:pt x="2092452" y="196342"/>
                  </a:lnTo>
                  <a:lnTo>
                    <a:pt x="2092452" y="981710"/>
                  </a:lnTo>
                  <a:lnTo>
                    <a:pt x="2087267" y="1026736"/>
                  </a:lnTo>
                  <a:lnTo>
                    <a:pt x="2072499" y="1068065"/>
                  </a:lnTo>
                  <a:lnTo>
                    <a:pt x="2049324" y="1104520"/>
                  </a:lnTo>
                  <a:lnTo>
                    <a:pt x="2018920" y="1134924"/>
                  </a:lnTo>
                  <a:lnTo>
                    <a:pt x="1982465" y="1158099"/>
                  </a:lnTo>
                  <a:lnTo>
                    <a:pt x="1941136" y="1172867"/>
                  </a:lnTo>
                  <a:lnTo>
                    <a:pt x="1896110" y="1178052"/>
                  </a:lnTo>
                  <a:lnTo>
                    <a:pt x="196342" y="1178052"/>
                  </a:lnTo>
                  <a:lnTo>
                    <a:pt x="151315" y="1172867"/>
                  </a:lnTo>
                  <a:lnTo>
                    <a:pt x="109986" y="1158099"/>
                  </a:lnTo>
                  <a:lnTo>
                    <a:pt x="73531" y="1134924"/>
                  </a:lnTo>
                  <a:lnTo>
                    <a:pt x="43127" y="1104520"/>
                  </a:lnTo>
                  <a:lnTo>
                    <a:pt x="19952" y="1068065"/>
                  </a:lnTo>
                  <a:lnTo>
                    <a:pt x="5184" y="1026736"/>
                  </a:lnTo>
                  <a:lnTo>
                    <a:pt x="0" y="981710"/>
                  </a:lnTo>
                  <a:lnTo>
                    <a:pt x="0" y="196342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06600" y="3335528"/>
            <a:ext cx="1812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50" marR="5080" indent="-60388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POWER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Times New Roman"/>
                <a:cs typeface="Times New Roman"/>
              </a:rPr>
              <a:t>SUPPLY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UNIT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59026" y="4804917"/>
            <a:ext cx="2105660" cy="1192530"/>
            <a:chOff x="1859026" y="4804917"/>
            <a:chExt cx="2105660" cy="1192530"/>
          </a:xfrm>
        </p:grpSpPr>
        <p:sp>
          <p:nvSpPr>
            <p:cNvPr id="22" name="object 22"/>
            <p:cNvSpPr/>
            <p:nvPr/>
          </p:nvSpPr>
          <p:spPr>
            <a:xfrm>
              <a:off x="1865376" y="4811267"/>
              <a:ext cx="2092960" cy="1179830"/>
            </a:xfrm>
            <a:custGeom>
              <a:avLst/>
              <a:gdLst/>
              <a:ahLst/>
              <a:cxnLst/>
              <a:rect l="l" t="t" r="r" b="b"/>
              <a:pathLst>
                <a:path w="2092960" h="1179829">
                  <a:moveTo>
                    <a:pt x="1895856" y="0"/>
                  </a:moveTo>
                  <a:lnTo>
                    <a:pt x="196596" y="0"/>
                  </a:lnTo>
                  <a:lnTo>
                    <a:pt x="151515" y="5191"/>
                  </a:lnTo>
                  <a:lnTo>
                    <a:pt x="110134" y="19980"/>
                  </a:lnTo>
                  <a:lnTo>
                    <a:pt x="73631" y="43187"/>
                  </a:lnTo>
                  <a:lnTo>
                    <a:pt x="43187" y="73631"/>
                  </a:lnTo>
                  <a:lnTo>
                    <a:pt x="19980" y="110134"/>
                  </a:lnTo>
                  <a:lnTo>
                    <a:pt x="5191" y="151515"/>
                  </a:lnTo>
                  <a:lnTo>
                    <a:pt x="0" y="196595"/>
                  </a:lnTo>
                  <a:lnTo>
                    <a:pt x="0" y="982979"/>
                  </a:lnTo>
                  <a:lnTo>
                    <a:pt x="5191" y="1028056"/>
                  </a:lnTo>
                  <a:lnTo>
                    <a:pt x="19980" y="1069435"/>
                  </a:lnTo>
                  <a:lnTo>
                    <a:pt x="43187" y="1105938"/>
                  </a:lnTo>
                  <a:lnTo>
                    <a:pt x="73631" y="1136384"/>
                  </a:lnTo>
                  <a:lnTo>
                    <a:pt x="110134" y="1159592"/>
                  </a:lnTo>
                  <a:lnTo>
                    <a:pt x="151515" y="1174383"/>
                  </a:lnTo>
                  <a:lnTo>
                    <a:pt x="196596" y="1179575"/>
                  </a:lnTo>
                  <a:lnTo>
                    <a:pt x="1895856" y="1179575"/>
                  </a:lnTo>
                  <a:lnTo>
                    <a:pt x="1940936" y="1174383"/>
                  </a:lnTo>
                  <a:lnTo>
                    <a:pt x="1982317" y="1159592"/>
                  </a:lnTo>
                  <a:lnTo>
                    <a:pt x="2018820" y="1136384"/>
                  </a:lnTo>
                  <a:lnTo>
                    <a:pt x="2049264" y="1105938"/>
                  </a:lnTo>
                  <a:lnTo>
                    <a:pt x="2072471" y="1069435"/>
                  </a:lnTo>
                  <a:lnTo>
                    <a:pt x="2087260" y="1028056"/>
                  </a:lnTo>
                  <a:lnTo>
                    <a:pt x="2092452" y="982979"/>
                  </a:lnTo>
                  <a:lnTo>
                    <a:pt x="2092452" y="196595"/>
                  </a:lnTo>
                  <a:lnTo>
                    <a:pt x="2087260" y="151515"/>
                  </a:lnTo>
                  <a:lnTo>
                    <a:pt x="2072471" y="110134"/>
                  </a:lnTo>
                  <a:lnTo>
                    <a:pt x="2049264" y="73631"/>
                  </a:lnTo>
                  <a:lnTo>
                    <a:pt x="2018820" y="43187"/>
                  </a:lnTo>
                  <a:lnTo>
                    <a:pt x="1982317" y="19980"/>
                  </a:lnTo>
                  <a:lnTo>
                    <a:pt x="1940936" y="5191"/>
                  </a:lnTo>
                  <a:lnTo>
                    <a:pt x="189585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65376" y="4811267"/>
              <a:ext cx="2092960" cy="1179830"/>
            </a:xfrm>
            <a:custGeom>
              <a:avLst/>
              <a:gdLst/>
              <a:ahLst/>
              <a:cxnLst/>
              <a:rect l="l" t="t" r="r" b="b"/>
              <a:pathLst>
                <a:path w="2092960" h="1179829">
                  <a:moveTo>
                    <a:pt x="0" y="196595"/>
                  </a:moveTo>
                  <a:lnTo>
                    <a:pt x="5191" y="151515"/>
                  </a:lnTo>
                  <a:lnTo>
                    <a:pt x="19980" y="110134"/>
                  </a:lnTo>
                  <a:lnTo>
                    <a:pt x="43187" y="73631"/>
                  </a:lnTo>
                  <a:lnTo>
                    <a:pt x="73631" y="43187"/>
                  </a:lnTo>
                  <a:lnTo>
                    <a:pt x="110134" y="19980"/>
                  </a:lnTo>
                  <a:lnTo>
                    <a:pt x="151515" y="5191"/>
                  </a:lnTo>
                  <a:lnTo>
                    <a:pt x="196596" y="0"/>
                  </a:lnTo>
                  <a:lnTo>
                    <a:pt x="1895856" y="0"/>
                  </a:lnTo>
                  <a:lnTo>
                    <a:pt x="1940936" y="5191"/>
                  </a:lnTo>
                  <a:lnTo>
                    <a:pt x="1982317" y="19980"/>
                  </a:lnTo>
                  <a:lnTo>
                    <a:pt x="2018820" y="43187"/>
                  </a:lnTo>
                  <a:lnTo>
                    <a:pt x="2049264" y="73631"/>
                  </a:lnTo>
                  <a:lnTo>
                    <a:pt x="2072471" y="110134"/>
                  </a:lnTo>
                  <a:lnTo>
                    <a:pt x="2087260" y="151515"/>
                  </a:lnTo>
                  <a:lnTo>
                    <a:pt x="2092452" y="196595"/>
                  </a:lnTo>
                  <a:lnTo>
                    <a:pt x="2092452" y="982979"/>
                  </a:lnTo>
                  <a:lnTo>
                    <a:pt x="2087260" y="1028056"/>
                  </a:lnTo>
                  <a:lnTo>
                    <a:pt x="2072471" y="1069435"/>
                  </a:lnTo>
                  <a:lnTo>
                    <a:pt x="2049264" y="1105938"/>
                  </a:lnTo>
                  <a:lnTo>
                    <a:pt x="2018820" y="1136384"/>
                  </a:lnTo>
                  <a:lnTo>
                    <a:pt x="1982317" y="1159592"/>
                  </a:lnTo>
                  <a:lnTo>
                    <a:pt x="1940936" y="1174383"/>
                  </a:lnTo>
                  <a:lnTo>
                    <a:pt x="1895856" y="1179575"/>
                  </a:lnTo>
                  <a:lnTo>
                    <a:pt x="196596" y="1179575"/>
                  </a:lnTo>
                  <a:lnTo>
                    <a:pt x="151515" y="1174383"/>
                  </a:lnTo>
                  <a:lnTo>
                    <a:pt x="110134" y="1159592"/>
                  </a:lnTo>
                  <a:lnTo>
                    <a:pt x="73631" y="1136384"/>
                  </a:lnTo>
                  <a:lnTo>
                    <a:pt x="43187" y="1105938"/>
                  </a:lnTo>
                  <a:lnTo>
                    <a:pt x="19980" y="1069435"/>
                  </a:lnTo>
                  <a:lnTo>
                    <a:pt x="5191" y="1028056"/>
                  </a:lnTo>
                  <a:lnTo>
                    <a:pt x="0" y="982979"/>
                  </a:lnTo>
                  <a:lnTo>
                    <a:pt x="0" y="19659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59254" y="5107685"/>
            <a:ext cx="1510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DECREMENT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SWITCH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518906" y="3203194"/>
            <a:ext cx="1348105" cy="1191260"/>
            <a:chOff x="8518906" y="3203194"/>
            <a:chExt cx="1348105" cy="1191260"/>
          </a:xfrm>
        </p:grpSpPr>
        <p:sp>
          <p:nvSpPr>
            <p:cNvPr id="26" name="object 26"/>
            <p:cNvSpPr/>
            <p:nvPr/>
          </p:nvSpPr>
          <p:spPr>
            <a:xfrm>
              <a:off x="8525256" y="3209544"/>
              <a:ext cx="1335405" cy="1178560"/>
            </a:xfrm>
            <a:custGeom>
              <a:avLst/>
              <a:gdLst/>
              <a:ahLst/>
              <a:cxnLst/>
              <a:rect l="l" t="t" r="r" b="b"/>
              <a:pathLst>
                <a:path w="1335404" h="1178560">
                  <a:moveTo>
                    <a:pt x="1138682" y="0"/>
                  </a:moveTo>
                  <a:lnTo>
                    <a:pt x="196342" y="0"/>
                  </a:lnTo>
                  <a:lnTo>
                    <a:pt x="151315" y="5184"/>
                  </a:lnTo>
                  <a:lnTo>
                    <a:pt x="109986" y="19952"/>
                  </a:lnTo>
                  <a:lnTo>
                    <a:pt x="73531" y="43127"/>
                  </a:lnTo>
                  <a:lnTo>
                    <a:pt x="43127" y="73531"/>
                  </a:lnTo>
                  <a:lnTo>
                    <a:pt x="19952" y="109986"/>
                  </a:lnTo>
                  <a:lnTo>
                    <a:pt x="5184" y="151315"/>
                  </a:lnTo>
                  <a:lnTo>
                    <a:pt x="0" y="196341"/>
                  </a:lnTo>
                  <a:lnTo>
                    <a:pt x="0" y="981709"/>
                  </a:lnTo>
                  <a:lnTo>
                    <a:pt x="5184" y="1026736"/>
                  </a:lnTo>
                  <a:lnTo>
                    <a:pt x="19952" y="1068065"/>
                  </a:lnTo>
                  <a:lnTo>
                    <a:pt x="43127" y="1104520"/>
                  </a:lnTo>
                  <a:lnTo>
                    <a:pt x="73531" y="1134924"/>
                  </a:lnTo>
                  <a:lnTo>
                    <a:pt x="109986" y="1158099"/>
                  </a:lnTo>
                  <a:lnTo>
                    <a:pt x="151315" y="1172867"/>
                  </a:lnTo>
                  <a:lnTo>
                    <a:pt x="196342" y="1178051"/>
                  </a:lnTo>
                  <a:lnTo>
                    <a:pt x="1138682" y="1178051"/>
                  </a:lnTo>
                  <a:lnTo>
                    <a:pt x="1183708" y="1172867"/>
                  </a:lnTo>
                  <a:lnTo>
                    <a:pt x="1225037" y="1158099"/>
                  </a:lnTo>
                  <a:lnTo>
                    <a:pt x="1261492" y="1134924"/>
                  </a:lnTo>
                  <a:lnTo>
                    <a:pt x="1291896" y="1104520"/>
                  </a:lnTo>
                  <a:lnTo>
                    <a:pt x="1315071" y="1068065"/>
                  </a:lnTo>
                  <a:lnTo>
                    <a:pt x="1329839" y="1026736"/>
                  </a:lnTo>
                  <a:lnTo>
                    <a:pt x="1335024" y="981709"/>
                  </a:lnTo>
                  <a:lnTo>
                    <a:pt x="1335024" y="196341"/>
                  </a:lnTo>
                  <a:lnTo>
                    <a:pt x="1329839" y="151315"/>
                  </a:lnTo>
                  <a:lnTo>
                    <a:pt x="1315071" y="109986"/>
                  </a:lnTo>
                  <a:lnTo>
                    <a:pt x="1291896" y="73531"/>
                  </a:lnTo>
                  <a:lnTo>
                    <a:pt x="1261492" y="43127"/>
                  </a:lnTo>
                  <a:lnTo>
                    <a:pt x="1225037" y="19952"/>
                  </a:lnTo>
                  <a:lnTo>
                    <a:pt x="1183708" y="5184"/>
                  </a:lnTo>
                  <a:lnTo>
                    <a:pt x="113868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25256" y="3209544"/>
              <a:ext cx="1335405" cy="1178560"/>
            </a:xfrm>
            <a:custGeom>
              <a:avLst/>
              <a:gdLst/>
              <a:ahLst/>
              <a:cxnLst/>
              <a:rect l="l" t="t" r="r" b="b"/>
              <a:pathLst>
                <a:path w="1335404" h="1178560">
                  <a:moveTo>
                    <a:pt x="0" y="196341"/>
                  </a:moveTo>
                  <a:lnTo>
                    <a:pt x="5184" y="151315"/>
                  </a:lnTo>
                  <a:lnTo>
                    <a:pt x="19952" y="109986"/>
                  </a:lnTo>
                  <a:lnTo>
                    <a:pt x="43127" y="73531"/>
                  </a:lnTo>
                  <a:lnTo>
                    <a:pt x="73531" y="43127"/>
                  </a:lnTo>
                  <a:lnTo>
                    <a:pt x="109986" y="19952"/>
                  </a:lnTo>
                  <a:lnTo>
                    <a:pt x="151315" y="5184"/>
                  </a:lnTo>
                  <a:lnTo>
                    <a:pt x="196342" y="0"/>
                  </a:lnTo>
                  <a:lnTo>
                    <a:pt x="1138682" y="0"/>
                  </a:lnTo>
                  <a:lnTo>
                    <a:pt x="1183708" y="5184"/>
                  </a:lnTo>
                  <a:lnTo>
                    <a:pt x="1225037" y="19952"/>
                  </a:lnTo>
                  <a:lnTo>
                    <a:pt x="1261492" y="43127"/>
                  </a:lnTo>
                  <a:lnTo>
                    <a:pt x="1291896" y="73531"/>
                  </a:lnTo>
                  <a:lnTo>
                    <a:pt x="1315071" y="109986"/>
                  </a:lnTo>
                  <a:lnTo>
                    <a:pt x="1329839" y="151315"/>
                  </a:lnTo>
                  <a:lnTo>
                    <a:pt x="1335024" y="196341"/>
                  </a:lnTo>
                  <a:lnTo>
                    <a:pt x="1335024" y="981709"/>
                  </a:lnTo>
                  <a:lnTo>
                    <a:pt x="1329839" y="1026736"/>
                  </a:lnTo>
                  <a:lnTo>
                    <a:pt x="1315071" y="1068065"/>
                  </a:lnTo>
                  <a:lnTo>
                    <a:pt x="1291896" y="1104520"/>
                  </a:lnTo>
                  <a:lnTo>
                    <a:pt x="1261492" y="1134924"/>
                  </a:lnTo>
                  <a:lnTo>
                    <a:pt x="1225037" y="1158099"/>
                  </a:lnTo>
                  <a:lnTo>
                    <a:pt x="1183708" y="1172867"/>
                  </a:lnTo>
                  <a:lnTo>
                    <a:pt x="1138682" y="1178051"/>
                  </a:lnTo>
                  <a:lnTo>
                    <a:pt x="196342" y="1178051"/>
                  </a:lnTo>
                  <a:lnTo>
                    <a:pt x="151315" y="1172867"/>
                  </a:lnTo>
                  <a:lnTo>
                    <a:pt x="109986" y="1158099"/>
                  </a:lnTo>
                  <a:lnTo>
                    <a:pt x="73531" y="1134924"/>
                  </a:lnTo>
                  <a:lnTo>
                    <a:pt x="43127" y="1104520"/>
                  </a:lnTo>
                  <a:lnTo>
                    <a:pt x="19952" y="1068065"/>
                  </a:lnTo>
                  <a:lnTo>
                    <a:pt x="5184" y="1026736"/>
                  </a:lnTo>
                  <a:lnTo>
                    <a:pt x="0" y="981709"/>
                  </a:lnTo>
                  <a:lnTo>
                    <a:pt x="0" y="19634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798432" y="3504133"/>
            <a:ext cx="7912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USART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Times New Roman"/>
                <a:cs typeface="Times New Roman"/>
              </a:rPr>
              <a:t>[SPI]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438133" y="5153914"/>
            <a:ext cx="1617980" cy="1241425"/>
            <a:chOff x="8438133" y="5153914"/>
            <a:chExt cx="1617980" cy="1241425"/>
          </a:xfrm>
        </p:grpSpPr>
        <p:sp>
          <p:nvSpPr>
            <p:cNvPr id="30" name="object 30"/>
            <p:cNvSpPr/>
            <p:nvPr/>
          </p:nvSpPr>
          <p:spPr>
            <a:xfrm>
              <a:off x="8444483" y="5160264"/>
              <a:ext cx="1605280" cy="1228725"/>
            </a:xfrm>
            <a:custGeom>
              <a:avLst/>
              <a:gdLst/>
              <a:ahLst/>
              <a:cxnLst/>
              <a:rect l="l" t="t" r="r" b="b"/>
              <a:pathLst>
                <a:path w="1605279" h="1228725">
                  <a:moveTo>
                    <a:pt x="1400048" y="0"/>
                  </a:moveTo>
                  <a:lnTo>
                    <a:pt x="204724" y="0"/>
                  </a:lnTo>
                  <a:lnTo>
                    <a:pt x="157793" y="5408"/>
                  </a:lnTo>
                  <a:lnTo>
                    <a:pt x="114707" y="20814"/>
                  </a:lnTo>
                  <a:lnTo>
                    <a:pt x="76694" y="44986"/>
                  </a:lnTo>
                  <a:lnTo>
                    <a:pt x="44986" y="76694"/>
                  </a:lnTo>
                  <a:lnTo>
                    <a:pt x="20814" y="114707"/>
                  </a:lnTo>
                  <a:lnTo>
                    <a:pt x="5408" y="157793"/>
                  </a:lnTo>
                  <a:lnTo>
                    <a:pt x="0" y="204724"/>
                  </a:lnTo>
                  <a:lnTo>
                    <a:pt x="0" y="1023620"/>
                  </a:lnTo>
                  <a:lnTo>
                    <a:pt x="5408" y="1070562"/>
                  </a:lnTo>
                  <a:lnTo>
                    <a:pt x="20814" y="1113653"/>
                  </a:lnTo>
                  <a:lnTo>
                    <a:pt x="44986" y="1151665"/>
                  </a:lnTo>
                  <a:lnTo>
                    <a:pt x="76694" y="1183369"/>
                  </a:lnTo>
                  <a:lnTo>
                    <a:pt x="114707" y="1207535"/>
                  </a:lnTo>
                  <a:lnTo>
                    <a:pt x="157793" y="1222937"/>
                  </a:lnTo>
                  <a:lnTo>
                    <a:pt x="204724" y="1228344"/>
                  </a:lnTo>
                  <a:lnTo>
                    <a:pt x="1400048" y="1228344"/>
                  </a:lnTo>
                  <a:lnTo>
                    <a:pt x="1446978" y="1222937"/>
                  </a:lnTo>
                  <a:lnTo>
                    <a:pt x="1490064" y="1207535"/>
                  </a:lnTo>
                  <a:lnTo>
                    <a:pt x="1528077" y="1183369"/>
                  </a:lnTo>
                  <a:lnTo>
                    <a:pt x="1559785" y="1151665"/>
                  </a:lnTo>
                  <a:lnTo>
                    <a:pt x="1583957" y="1113653"/>
                  </a:lnTo>
                  <a:lnTo>
                    <a:pt x="1599363" y="1070562"/>
                  </a:lnTo>
                  <a:lnTo>
                    <a:pt x="1604772" y="1023620"/>
                  </a:lnTo>
                  <a:lnTo>
                    <a:pt x="1604772" y="204724"/>
                  </a:lnTo>
                  <a:lnTo>
                    <a:pt x="1599363" y="157793"/>
                  </a:lnTo>
                  <a:lnTo>
                    <a:pt x="1583957" y="114707"/>
                  </a:lnTo>
                  <a:lnTo>
                    <a:pt x="1559785" y="76694"/>
                  </a:lnTo>
                  <a:lnTo>
                    <a:pt x="1528077" y="44986"/>
                  </a:lnTo>
                  <a:lnTo>
                    <a:pt x="1490064" y="20814"/>
                  </a:lnTo>
                  <a:lnTo>
                    <a:pt x="1446978" y="5408"/>
                  </a:lnTo>
                  <a:lnTo>
                    <a:pt x="1400048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44483" y="5160264"/>
              <a:ext cx="1605280" cy="1228725"/>
            </a:xfrm>
            <a:custGeom>
              <a:avLst/>
              <a:gdLst/>
              <a:ahLst/>
              <a:cxnLst/>
              <a:rect l="l" t="t" r="r" b="b"/>
              <a:pathLst>
                <a:path w="1605279" h="1228725">
                  <a:moveTo>
                    <a:pt x="0" y="204724"/>
                  </a:moveTo>
                  <a:lnTo>
                    <a:pt x="5408" y="157793"/>
                  </a:lnTo>
                  <a:lnTo>
                    <a:pt x="20814" y="114707"/>
                  </a:lnTo>
                  <a:lnTo>
                    <a:pt x="44986" y="76694"/>
                  </a:lnTo>
                  <a:lnTo>
                    <a:pt x="76694" y="44986"/>
                  </a:lnTo>
                  <a:lnTo>
                    <a:pt x="114707" y="20814"/>
                  </a:lnTo>
                  <a:lnTo>
                    <a:pt x="157793" y="5408"/>
                  </a:lnTo>
                  <a:lnTo>
                    <a:pt x="204724" y="0"/>
                  </a:lnTo>
                  <a:lnTo>
                    <a:pt x="1400048" y="0"/>
                  </a:lnTo>
                  <a:lnTo>
                    <a:pt x="1446978" y="5408"/>
                  </a:lnTo>
                  <a:lnTo>
                    <a:pt x="1490064" y="20814"/>
                  </a:lnTo>
                  <a:lnTo>
                    <a:pt x="1528077" y="44986"/>
                  </a:lnTo>
                  <a:lnTo>
                    <a:pt x="1559785" y="76694"/>
                  </a:lnTo>
                  <a:lnTo>
                    <a:pt x="1583957" y="114707"/>
                  </a:lnTo>
                  <a:lnTo>
                    <a:pt x="1599363" y="157793"/>
                  </a:lnTo>
                  <a:lnTo>
                    <a:pt x="1604772" y="204724"/>
                  </a:lnTo>
                  <a:lnTo>
                    <a:pt x="1604772" y="1023620"/>
                  </a:lnTo>
                  <a:lnTo>
                    <a:pt x="1599363" y="1070562"/>
                  </a:lnTo>
                  <a:lnTo>
                    <a:pt x="1583957" y="1113653"/>
                  </a:lnTo>
                  <a:lnTo>
                    <a:pt x="1559785" y="1151665"/>
                  </a:lnTo>
                  <a:lnTo>
                    <a:pt x="1528077" y="1183369"/>
                  </a:lnTo>
                  <a:lnTo>
                    <a:pt x="1490064" y="1207535"/>
                  </a:lnTo>
                  <a:lnTo>
                    <a:pt x="1446978" y="1222937"/>
                  </a:lnTo>
                  <a:lnTo>
                    <a:pt x="1400048" y="1228344"/>
                  </a:lnTo>
                  <a:lnTo>
                    <a:pt x="204724" y="1228344"/>
                  </a:lnTo>
                  <a:lnTo>
                    <a:pt x="157793" y="1222937"/>
                  </a:lnTo>
                  <a:lnTo>
                    <a:pt x="114707" y="1207535"/>
                  </a:lnTo>
                  <a:lnTo>
                    <a:pt x="76694" y="1183369"/>
                  </a:lnTo>
                  <a:lnTo>
                    <a:pt x="44986" y="1151665"/>
                  </a:lnTo>
                  <a:lnTo>
                    <a:pt x="20814" y="1113653"/>
                  </a:lnTo>
                  <a:lnTo>
                    <a:pt x="5408" y="1070562"/>
                  </a:lnTo>
                  <a:lnTo>
                    <a:pt x="0" y="1023620"/>
                  </a:lnTo>
                  <a:lnTo>
                    <a:pt x="0" y="2047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599678" y="5480710"/>
            <a:ext cx="1295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EM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18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RFID</a:t>
            </a:r>
            <a:endParaRPr sz="180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READER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017009" y="2371089"/>
            <a:ext cx="5342255" cy="3070225"/>
            <a:chOff x="4017009" y="2371089"/>
            <a:chExt cx="5342255" cy="3070225"/>
          </a:xfrm>
        </p:grpSpPr>
        <p:sp>
          <p:nvSpPr>
            <p:cNvPr id="34" name="object 34"/>
            <p:cNvSpPr/>
            <p:nvPr/>
          </p:nvSpPr>
          <p:spPr>
            <a:xfrm>
              <a:off x="4049267" y="5146547"/>
              <a:ext cx="1254760" cy="288290"/>
            </a:xfrm>
            <a:custGeom>
              <a:avLst/>
              <a:gdLst/>
              <a:ahLst/>
              <a:cxnLst/>
              <a:rect l="l" t="t" r="r" b="b"/>
              <a:pathLst>
                <a:path w="1254760" h="288289">
                  <a:moveTo>
                    <a:pt x="1110234" y="0"/>
                  </a:moveTo>
                  <a:lnTo>
                    <a:pt x="1110234" y="72008"/>
                  </a:lnTo>
                  <a:lnTo>
                    <a:pt x="0" y="72008"/>
                  </a:lnTo>
                  <a:lnTo>
                    <a:pt x="0" y="216026"/>
                  </a:lnTo>
                  <a:lnTo>
                    <a:pt x="1110234" y="216026"/>
                  </a:lnTo>
                  <a:lnTo>
                    <a:pt x="1110234" y="288035"/>
                  </a:lnTo>
                  <a:lnTo>
                    <a:pt x="1254252" y="144017"/>
                  </a:lnTo>
                  <a:lnTo>
                    <a:pt x="11102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49267" y="5146547"/>
              <a:ext cx="1254760" cy="288290"/>
            </a:xfrm>
            <a:custGeom>
              <a:avLst/>
              <a:gdLst/>
              <a:ahLst/>
              <a:cxnLst/>
              <a:rect l="l" t="t" r="r" b="b"/>
              <a:pathLst>
                <a:path w="1254760" h="288289">
                  <a:moveTo>
                    <a:pt x="0" y="72008"/>
                  </a:moveTo>
                  <a:lnTo>
                    <a:pt x="1110234" y="72008"/>
                  </a:lnTo>
                  <a:lnTo>
                    <a:pt x="1110234" y="0"/>
                  </a:lnTo>
                  <a:lnTo>
                    <a:pt x="1254252" y="144017"/>
                  </a:lnTo>
                  <a:lnTo>
                    <a:pt x="1110234" y="288035"/>
                  </a:lnTo>
                  <a:lnTo>
                    <a:pt x="1110234" y="216026"/>
                  </a:lnTo>
                  <a:lnTo>
                    <a:pt x="0" y="216026"/>
                  </a:lnTo>
                  <a:lnTo>
                    <a:pt x="0" y="72008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23359" y="3566159"/>
              <a:ext cx="1294130" cy="288290"/>
            </a:xfrm>
            <a:custGeom>
              <a:avLst/>
              <a:gdLst/>
              <a:ahLst/>
              <a:cxnLst/>
              <a:rect l="l" t="t" r="r" b="b"/>
              <a:pathLst>
                <a:path w="1294129" h="288289">
                  <a:moveTo>
                    <a:pt x="1149857" y="0"/>
                  </a:moveTo>
                  <a:lnTo>
                    <a:pt x="1149857" y="72008"/>
                  </a:lnTo>
                  <a:lnTo>
                    <a:pt x="0" y="72008"/>
                  </a:lnTo>
                  <a:lnTo>
                    <a:pt x="0" y="216026"/>
                  </a:lnTo>
                  <a:lnTo>
                    <a:pt x="1149857" y="216026"/>
                  </a:lnTo>
                  <a:lnTo>
                    <a:pt x="1149857" y="288035"/>
                  </a:lnTo>
                  <a:lnTo>
                    <a:pt x="1293876" y="144017"/>
                  </a:lnTo>
                  <a:lnTo>
                    <a:pt x="114985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23359" y="3566159"/>
              <a:ext cx="1294130" cy="288290"/>
            </a:xfrm>
            <a:custGeom>
              <a:avLst/>
              <a:gdLst/>
              <a:ahLst/>
              <a:cxnLst/>
              <a:rect l="l" t="t" r="r" b="b"/>
              <a:pathLst>
                <a:path w="1294129" h="288289">
                  <a:moveTo>
                    <a:pt x="0" y="72008"/>
                  </a:moveTo>
                  <a:lnTo>
                    <a:pt x="1149857" y="72008"/>
                  </a:lnTo>
                  <a:lnTo>
                    <a:pt x="1149857" y="0"/>
                  </a:lnTo>
                  <a:lnTo>
                    <a:pt x="1293876" y="144017"/>
                  </a:lnTo>
                  <a:lnTo>
                    <a:pt x="1149857" y="288035"/>
                  </a:lnTo>
                  <a:lnTo>
                    <a:pt x="1149857" y="216026"/>
                  </a:lnTo>
                  <a:lnTo>
                    <a:pt x="0" y="216026"/>
                  </a:lnTo>
                  <a:lnTo>
                    <a:pt x="0" y="720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40195" y="2377439"/>
              <a:ext cx="247015" cy="718185"/>
            </a:xfrm>
            <a:custGeom>
              <a:avLst/>
              <a:gdLst/>
              <a:ahLst/>
              <a:cxnLst/>
              <a:rect l="l" t="t" r="r" b="b"/>
              <a:pathLst>
                <a:path w="247014" h="718185">
                  <a:moveTo>
                    <a:pt x="123443" y="0"/>
                  </a:moveTo>
                  <a:lnTo>
                    <a:pt x="0" y="123444"/>
                  </a:lnTo>
                  <a:lnTo>
                    <a:pt x="61721" y="123444"/>
                  </a:lnTo>
                  <a:lnTo>
                    <a:pt x="61721" y="717804"/>
                  </a:lnTo>
                  <a:lnTo>
                    <a:pt x="185165" y="717804"/>
                  </a:lnTo>
                  <a:lnTo>
                    <a:pt x="185165" y="123444"/>
                  </a:lnTo>
                  <a:lnTo>
                    <a:pt x="246887" y="123444"/>
                  </a:lnTo>
                  <a:lnTo>
                    <a:pt x="12344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40195" y="2377439"/>
              <a:ext cx="247015" cy="718185"/>
            </a:xfrm>
            <a:custGeom>
              <a:avLst/>
              <a:gdLst/>
              <a:ahLst/>
              <a:cxnLst/>
              <a:rect l="l" t="t" r="r" b="b"/>
              <a:pathLst>
                <a:path w="247014" h="718185">
                  <a:moveTo>
                    <a:pt x="0" y="123444"/>
                  </a:moveTo>
                  <a:lnTo>
                    <a:pt x="123443" y="0"/>
                  </a:lnTo>
                  <a:lnTo>
                    <a:pt x="246887" y="123444"/>
                  </a:lnTo>
                  <a:lnTo>
                    <a:pt x="185165" y="123444"/>
                  </a:lnTo>
                  <a:lnTo>
                    <a:pt x="185165" y="717804"/>
                  </a:lnTo>
                  <a:lnTo>
                    <a:pt x="61721" y="717804"/>
                  </a:lnTo>
                  <a:lnTo>
                    <a:pt x="61721" y="123444"/>
                  </a:lnTo>
                  <a:lnTo>
                    <a:pt x="0" y="12344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32319" y="3671315"/>
              <a:ext cx="1346200" cy="300355"/>
            </a:xfrm>
            <a:custGeom>
              <a:avLst/>
              <a:gdLst/>
              <a:ahLst/>
              <a:cxnLst/>
              <a:rect l="l" t="t" r="r" b="b"/>
              <a:pathLst>
                <a:path w="1346200" h="300354">
                  <a:moveTo>
                    <a:pt x="150113" y="0"/>
                  </a:moveTo>
                  <a:lnTo>
                    <a:pt x="0" y="150113"/>
                  </a:lnTo>
                  <a:lnTo>
                    <a:pt x="150113" y="300227"/>
                  </a:lnTo>
                  <a:lnTo>
                    <a:pt x="150113" y="225170"/>
                  </a:lnTo>
                  <a:lnTo>
                    <a:pt x="1345691" y="225170"/>
                  </a:lnTo>
                  <a:lnTo>
                    <a:pt x="1345691" y="75056"/>
                  </a:lnTo>
                  <a:lnTo>
                    <a:pt x="150113" y="75056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32319" y="3671315"/>
              <a:ext cx="1346200" cy="300355"/>
            </a:xfrm>
            <a:custGeom>
              <a:avLst/>
              <a:gdLst/>
              <a:ahLst/>
              <a:cxnLst/>
              <a:rect l="l" t="t" r="r" b="b"/>
              <a:pathLst>
                <a:path w="1346200" h="300354">
                  <a:moveTo>
                    <a:pt x="0" y="150113"/>
                  </a:moveTo>
                  <a:lnTo>
                    <a:pt x="150113" y="0"/>
                  </a:lnTo>
                  <a:lnTo>
                    <a:pt x="150113" y="75056"/>
                  </a:lnTo>
                  <a:lnTo>
                    <a:pt x="1345691" y="75056"/>
                  </a:lnTo>
                  <a:lnTo>
                    <a:pt x="1345691" y="225170"/>
                  </a:lnTo>
                  <a:lnTo>
                    <a:pt x="150113" y="225170"/>
                  </a:lnTo>
                  <a:lnTo>
                    <a:pt x="150113" y="300227"/>
                  </a:lnTo>
                  <a:lnTo>
                    <a:pt x="0" y="15011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118091" y="4402835"/>
              <a:ext cx="234950" cy="718185"/>
            </a:xfrm>
            <a:custGeom>
              <a:avLst/>
              <a:gdLst/>
              <a:ahLst/>
              <a:cxnLst/>
              <a:rect l="l" t="t" r="r" b="b"/>
              <a:pathLst>
                <a:path w="234950" h="718185">
                  <a:moveTo>
                    <a:pt x="117348" y="0"/>
                  </a:moveTo>
                  <a:lnTo>
                    <a:pt x="0" y="117347"/>
                  </a:lnTo>
                  <a:lnTo>
                    <a:pt x="58674" y="117347"/>
                  </a:lnTo>
                  <a:lnTo>
                    <a:pt x="58674" y="717803"/>
                  </a:lnTo>
                  <a:lnTo>
                    <a:pt x="176022" y="717803"/>
                  </a:lnTo>
                  <a:lnTo>
                    <a:pt x="176022" y="117347"/>
                  </a:lnTo>
                  <a:lnTo>
                    <a:pt x="234696" y="117347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118091" y="4402835"/>
              <a:ext cx="234950" cy="718185"/>
            </a:xfrm>
            <a:custGeom>
              <a:avLst/>
              <a:gdLst/>
              <a:ahLst/>
              <a:cxnLst/>
              <a:rect l="l" t="t" r="r" b="b"/>
              <a:pathLst>
                <a:path w="234950" h="718185">
                  <a:moveTo>
                    <a:pt x="0" y="117347"/>
                  </a:moveTo>
                  <a:lnTo>
                    <a:pt x="117348" y="0"/>
                  </a:lnTo>
                  <a:lnTo>
                    <a:pt x="234696" y="117347"/>
                  </a:lnTo>
                  <a:lnTo>
                    <a:pt x="176022" y="117347"/>
                  </a:lnTo>
                  <a:lnTo>
                    <a:pt x="176022" y="717803"/>
                  </a:lnTo>
                  <a:lnTo>
                    <a:pt x="58674" y="717803"/>
                  </a:lnTo>
                  <a:lnTo>
                    <a:pt x="58674" y="117347"/>
                  </a:lnTo>
                  <a:lnTo>
                    <a:pt x="0" y="11734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3852" y="1107739"/>
            <a:ext cx="8079772" cy="493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6945" y="934338"/>
            <a:ext cx="81032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Proposed</a:t>
            </a:r>
            <a:r>
              <a:rPr spc="25" dirty="0"/>
              <a:t> </a:t>
            </a:r>
            <a:r>
              <a:rPr spc="-5" dirty="0"/>
              <a:t>Block</a:t>
            </a:r>
            <a:r>
              <a:rPr spc="10" dirty="0"/>
              <a:t> </a:t>
            </a:r>
            <a:r>
              <a:rPr spc="-5" dirty="0"/>
              <a:t>Diagram</a:t>
            </a:r>
            <a:r>
              <a:rPr spc="10" dirty="0"/>
              <a:t> </a:t>
            </a:r>
            <a:r>
              <a:rPr spc="-5" dirty="0"/>
              <a:t>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8139" y="1862073"/>
            <a:ext cx="10662285" cy="28225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6350" indent="-228600" algn="just">
              <a:lnSpc>
                <a:spcPct val="90000"/>
              </a:lnSpc>
              <a:spcBef>
                <a:spcPts val="38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Arduino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interfaced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all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remaining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components.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Once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microcontroller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powered up with </a:t>
            </a:r>
            <a:r>
              <a:rPr sz="2400" spc="-5" dirty="0">
                <a:latin typeface="Times New Roman"/>
                <a:cs typeface="Times New Roman"/>
              </a:rPr>
              <a:t>the use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5" dirty="0">
                <a:latin typeface="Times New Roman"/>
                <a:cs typeface="Times New Roman"/>
              </a:rPr>
              <a:t>power </a:t>
            </a:r>
            <a:r>
              <a:rPr sz="2400" spc="-25" dirty="0">
                <a:latin typeface="Times New Roman"/>
                <a:cs typeface="Times New Roman"/>
              </a:rPr>
              <a:t>supply, </a:t>
            </a:r>
            <a:r>
              <a:rPr sz="2400" spc="-5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initialized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set </a:t>
            </a:r>
            <a:r>
              <a:rPr sz="2400" spc="-5" dirty="0">
                <a:latin typeface="Times New Roman"/>
                <a:cs typeface="Times New Roman"/>
              </a:rPr>
              <a:t>to the basic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settings, now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system </a:t>
            </a:r>
            <a:r>
              <a:rPr sz="2400" dirty="0">
                <a:latin typeface="Times New Roman"/>
                <a:cs typeface="Times New Roman"/>
              </a:rPr>
              <a:t>is ready </a:t>
            </a:r>
            <a:r>
              <a:rPr sz="2400" spc="-5" dirty="0">
                <a:latin typeface="Times New Roman"/>
                <a:cs typeface="Times New Roman"/>
              </a:rPr>
              <a:t>to proceed which means the RFID </a:t>
            </a:r>
            <a:r>
              <a:rPr sz="2400" dirty="0">
                <a:latin typeface="Times New Roman"/>
                <a:cs typeface="Times New Roman"/>
              </a:rPr>
              <a:t>card and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tag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scanned.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94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RFID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card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tag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scanned,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RFID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reader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fetches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all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details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scanned </a:t>
            </a:r>
            <a:r>
              <a:rPr sz="2400" dirty="0">
                <a:latin typeface="Times New Roman"/>
                <a:cs typeface="Times New Roman"/>
              </a:rPr>
              <a:t>card or tag, and if the </a:t>
            </a:r>
            <a:r>
              <a:rPr sz="2400" spc="-5" dirty="0">
                <a:latin typeface="Times New Roman"/>
                <a:cs typeface="Times New Roman"/>
              </a:rPr>
              <a:t>scanning process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successful,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product details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transferred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microcontroller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memory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then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transferred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LCD </a:t>
            </a:r>
            <a:r>
              <a:rPr sz="2400" spc="-5" dirty="0">
                <a:latin typeface="Times New Roman"/>
                <a:cs typeface="Times New Roman"/>
              </a:rPr>
              <a:t>module</a:t>
            </a:r>
            <a:r>
              <a:rPr sz="2400" dirty="0">
                <a:latin typeface="Times New Roman"/>
                <a:cs typeface="Times New Roman"/>
              </a:rPr>
              <a:t> 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display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LCD screen.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59" y="15240"/>
            <a:ext cx="2563368" cy="8534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5973" y="63415"/>
            <a:ext cx="770466" cy="6975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15" y="1149578"/>
            <a:ext cx="9525907" cy="4920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0574" y="976629"/>
            <a:ext cx="953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Proposed</a:t>
            </a:r>
            <a:r>
              <a:rPr spc="5" dirty="0"/>
              <a:t> </a:t>
            </a:r>
            <a:r>
              <a:rPr spc="-5" dirty="0"/>
              <a:t>Block</a:t>
            </a:r>
            <a:r>
              <a:rPr spc="5" dirty="0"/>
              <a:t> </a:t>
            </a:r>
            <a:r>
              <a:rPr spc="-5" dirty="0"/>
              <a:t>Diagram</a:t>
            </a:r>
            <a:r>
              <a:rPr spc="5" dirty="0"/>
              <a:t> </a:t>
            </a:r>
            <a:r>
              <a:rPr spc="-5" dirty="0"/>
              <a:t>Description</a:t>
            </a:r>
            <a:r>
              <a:rPr spc="30" dirty="0"/>
              <a:t> </a:t>
            </a:r>
            <a:r>
              <a:rPr spc="-5" dirty="0"/>
              <a:t>cont..,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2348" y="1884045"/>
            <a:ext cx="10842625" cy="24936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0665" marR="5080" indent="-228600" algn="just">
              <a:lnSpc>
                <a:spcPct val="90000"/>
              </a:lnSpc>
              <a:spcBef>
                <a:spcPts val="38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Here </a:t>
            </a:r>
            <a:r>
              <a:rPr sz="2400" spc="-5" dirty="0">
                <a:latin typeface="Times New Roman"/>
                <a:cs typeface="Times New Roman"/>
              </a:rPr>
              <a:t>the RFID module uses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SPI communication technique </a:t>
            </a:r>
            <a:r>
              <a:rPr sz="2400" spc="-25" dirty="0">
                <a:latin typeface="Times New Roman"/>
                <a:cs typeface="Times New Roman"/>
              </a:rPr>
              <a:t>[USART] </a:t>
            </a:r>
            <a:r>
              <a:rPr sz="2400" dirty="0">
                <a:latin typeface="Times New Roman"/>
                <a:cs typeface="Times New Roman"/>
              </a:rPr>
              <a:t>to transfer </a:t>
            </a:r>
            <a:r>
              <a:rPr sz="2400" spc="-15" dirty="0">
                <a:latin typeface="Times New Roman"/>
                <a:cs typeface="Times New Roman"/>
              </a:rPr>
              <a:t>or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retrieve the data from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RFID </a:t>
            </a:r>
            <a:r>
              <a:rPr sz="2400" dirty="0">
                <a:latin typeface="Times New Roman"/>
                <a:cs typeface="Times New Roman"/>
              </a:rPr>
              <a:t>card or tag . After the shopping is </a:t>
            </a:r>
            <a:r>
              <a:rPr sz="2400" spc="-5" dirty="0">
                <a:latin typeface="Times New Roman"/>
                <a:cs typeface="Times New Roman"/>
              </a:rPr>
              <a:t>completed the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entire bill details will </a:t>
            </a:r>
            <a:r>
              <a:rPr sz="2400" spc="-10" dirty="0">
                <a:latin typeface="Times New Roman"/>
                <a:cs typeface="Times New Roman"/>
              </a:rPr>
              <a:t>be </a:t>
            </a:r>
            <a:r>
              <a:rPr sz="2400" dirty="0">
                <a:latin typeface="Times New Roman"/>
                <a:cs typeface="Times New Roman"/>
              </a:rPr>
              <a:t>displayed on the LCD screen, </a:t>
            </a:r>
            <a:r>
              <a:rPr sz="2400" spc="-5" dirty="0">
                <a:latin typeface="Times New Roman"/>
                <a:cs typeface="Times New Roman"/>
              </a:rPr>
              <a:t>each </a:t>
            </a:r>
            <a:r>
              <a:rPr sz="2400" dirty="0">
                <a:latin typeface="Times New Roman"/>
                <a:cs typeface="Times New Roman"/>
              </a:rPr>
              <a:t>card or tag acts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details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early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set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dumped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card.</a:t>
            </a:r>
            <a:endParaRPr sz="2400">
              <a:latin typeface="Times New Roman"/>
              <a:cs typeface="Times New Roman"/>
            </a:endParaRPr>
          </a:p>
          <a:p>
            <a:pPr marL="240665" marR="6985" indent="-228600" algn="just">
              <a:lnSpc>
                <a:spcPts val="2590"/>
              </a:lnSpc>
              <a:spcBef>
                <a:spcPts val="103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entire </a:t>
            </a:r>
            <a:r>
              <a:rPr sz="2400" dirty="0">
                <a:latin typeface="Times New Roman"/>
                <a:cs typeface="Times New Roman"/>
              </a:rPr>
              <a:t>working </a:t>
            </a:r>
            <a:r>
              <a:rPr sz="2400" spc="-5" dirty="0">
                <a:latin typeface="Times New Roman"/>
                <a:cs typeface="Times New Roman"/>
              </a:rPr>
              <a:t>process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implemented </a:t>
            </a:r>
            <a:r>
              <a:rPr sz="2400" dirty="0">
                <a:latin typeface="Times New Roman"/>
                <a:cs typeface="Times New Roman"/>
              </a:rPr>
              <a:t>by the </a:t>
            </a:r>
            <a:r>
              <a:rPr sz="2400" spc="-5" dirty="0">
                <a:latin typeface="Times New Roman"/>
                <a:cs typeface="Times New Roman"/>
              </a:rPr>
              <a:t>software called Arduino IDE. </a:t>
            </a:r>
            <a:r>
              <a:rPr sz="2400" spc="-204" dirty="0">
                <a:latin typeface="Times New Roman"/>
                <a:cs typeface="Times New Roman"/>
              </a:rPr>
              <a:t>We 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also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check</a:t>
            </a:r>
            <a:r>
              <a:rPr sz="2400" dirty="0">
                <a:latin typeface="Times New Roman"/>
                <a:cs typeface="Times New Roman"/>
              </a:rPr>
              <a:t> with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Proteus</a:t>
            </a:r>
            <a:r>
              <a:rPr sz="2400" b="1" spc="5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simulation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software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before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hardware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implementations.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59" y="27432"/>
            <a:ext cx="2680716" cy="8930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1504" y="65311"/>
            <a:ext cx="793855" cy="7184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7891" y="6441947"/>
            <a:ext cx="4456938" cy="4160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23132" y="4111752"/>
            <a:ext cx="4428744" cy="234086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0480" y="815131"/>
            <a:ext cx="3592947" cy="493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89297" y="642061"/>
            <a:ext cx="3613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Circuit</a:t>
            </a:r>
            <a:r>
              <a:rPr spc="-40" dirty="0"/>
              <a:t> </a:t>
            </a:r>
            <a:r>
              <a:rPr spc="-5" dirty="0"/>
              <a:t>Diagram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720339" cy="9067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4669" y="68038"/>
            <a:ext cx="825272" cy="7484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7971" y="1417309"/>
            <a:ext cx="7881387" cy="495225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4797" y="6484416"/>
            <a:ext cx="7416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21-04-2023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11127" y="653196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19" y="845611"/>
            <a:ext cx="6371297" cy="493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7504" y="673099"/>
            <a:ext cx="639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Circuit</a:t>
            </a:r>
            <a:r>
              <a:rPr spc="5" dirty="0"/>
              <a:t> </a:t>
            </a:r>
            <a:r>
              <a:rPr spc="-5" dirty="0"/>
              <a:t>Diagram</a:t>
            </a:r>
            <a:r>
              <a:rPr spc="5" dirty="0"/>
              <a:t> </a:t>
            </a:r>
            <a:r>
              <a:rPr spc="-5" dirty="0"/>
              <a:t>Explanation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811782"/>
            <a:ext cx="10360660" cy="373570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9235" algn="just">
              <a:lnSpc>
                <a:spcPts val="2590"/>
              </a:lnSpc>
              <a:spcBef>
                <a:spcPts val="42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The power supply is </a:t>
            </a:r>
            <a:r>
              <a:rPr sz="2400" spc="-5" dirty="0">
                <a:latin typeface="Times New Roman"/>
                <a:cs typeface="Times New Roman"/>
              </a:rPr>
              <a:t>given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microcontroller </a:t>
            </a:r>
            <a:r>
              <a:rPr sz="2400" dirty="0">
                <a:latin typeface="Times New Roman"/>
                <a:cs typeface="Times New Roman"/>
              </a:rPr>
              <a:t>board </a:t>
            </a:r>
            <a:r>
              <a:rPr sz="2400" spc="-5" dirty="0">
                <a:latin typeface="Times New Roman"/>
                <a:cs typeface="Times New Roman"/>
              </a:rPr>
              <a:t>(UNO) </a:t>
            </a:r>
            <a:r>
              <a:rPr sz="2400" dirty="0">
                <a:latin typeface="Times New Roman"/>
                <a:cs typeface="Times New Roman"/>
              </a:rPr>
              <a:t>through </a:t>
            </a:r>
            <a:r>
              <a:rPr sz="2400" spc="-5" dirty="0">
                <a:latin typeface="Times New Roman"/>
                <a:cs typeface="Times New Roman"/>
              </a:rPr>
              <a:t>rectifying unit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transformer </a:t>
            </a:r>
            <a:r>
              <a:rPr sz="2400" dirty="0">
                <a:latin typeface="Times New Roman"/>
                <a:cs typeface="Times New Roman"/>
              </a:rPr>
              <a:t>which converts the incoming </a:t>
            </a:r>
            <a:r>
              <a:rPr sz="2400" spc="-5" dirty="0">
                <a:latin typeface="Times New Roman"/>
                <a:cs typeface="Times New Roman"/>
              </a:rPr>
              <a:t>ac </a:t>
            </a:r>
            <a:r>
              <a:rPr sz="2400" dirty="0">
                <a:latin typeface="Times New Roman"/>
                <a:cs typeface="Times New Roman"/>
              </a:rPr>
              <a:t>to dc and </a:t>
            </a:r>
            <a:r>
              <a:rPr sz="2400" spc="-5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desirable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components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initialized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working.</a:t>
            </a:r>
            <a:endParaRPr sz="2400">
              <a:latin typeface="Times New Roman"/>
              <a:cs typeface="Times New Roman"/>
            </a:endParaRPr>
          </a:p>
          <a:p>
            <a:pPr marL="241300" marR="6985" indent="-229235" algn="just">
              <a:lnSpc>
                <a:spcPts val="2590"/>
              </a:lnSpc>
              <a:spcBef>
                <a:spcPts val="100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From Arduino UNO, LCD </a:t>
            </a:r>
            <a:r>
              <a:rPr sz="2400" spc="-5" dirty="0">
                <a:latin typeface="Times New Roman"/>
                <a:cs typeface="Times New Roman"/>
              </a:rPr>
              <a:t>Display (16x2) </a:t>
            </a:r>
            <a:r>
              <a:rPr sz="2400" dirty="0">
                <a:latin typeface="Times New Roman"/>
                <a:cs typeface="Times New Roman"/>
              </a:rPr>
              <a:t>and the </a:t>
            </a:r>
            <a:r>
              <a:rPr sz="2400" spc="-5" dirty="0">
                <a:latin typeface="Times New Roman"/>
                <a:cs typeface="Times New Roman"/>
              </a:rPr>
              <a:t>EM-18 RFID </a:t>
            </a:r>
            <a:r>
              <a:rPr sz="2400" dirty="0">
                <a:latin typeface="Times New Roman"/>
                <a:cs typeface="Times New Roman"/>
              </a:rPr>
              <a:t>Reader Module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connected,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EM-18 </a:t>
            </a:r>
            <a:r>
              <a:rPr sz="2400" dirty="0">
                <a:latin typeface="Times New Roman"/>
                <a:cs typeface="Times New Roman"/>
              </a:rPr>
              <a:t>Reader </a:t>
            </a:r>
            <a:r>
              <a:rPr sz="2400" spc="-5" dirty="0">
                <a:latin typeface="Times New Roman"/>
                <a:cs typeface="Times New Roman"/>
              </a:rPr>
              <a:t>will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used </a:t>
            </a:r>
            <a:r>
              <a:rPr sz="2400" dirty="0">
                <a:latin typeface="Times New Roman"/>
                <a:cs typeface="Times New Roman"/>
              </a:rPr>
              <a:t>to scan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products with </a:t>
            </a:r>
            <a:r>
              <a:rPr sz="2400" spc="-5" dirty="0">
                <a:latin typeface="Times New Roman"/>
                <a:cs typeface="Times New Roman"/>
              </a:rPr>
              <a:t>RFID </a:t>
            </a:r>
            <a:r>
              <a:rPr sz="2400" dirty="0">
                <a:latin typeface="Times New Roman"/>
                <a:cs typeface="Times New Roman"/>
              </a:rPr>
              <a:t> cards.</a:t>
            </a:r>
            <a:endParaRPr sz="2400">
              <a:latin typeface="Times New Roman"/>
              <a:cs typeface="Times New Roman"/>
            </a:endParaRPr>
          </a:p>
          <a:p>
            <a:pPr marL="285115" indent="-273050" algn="just">
              <a:lnSpc>
                <a:spcPts val="2735"/>
              </a:lnSpc>
              <a:spcBef>
                <a:spcPts val="685"/>
              </a:spcBef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spc="-5" dirty="0">
                <a:latin typeface="Times New Roman"/>
                <a:cs typeface="Times New Roman"/>
              </a:rPr>
              <a:t>After</a:t>
            </a:r>
            <a:r>
              <a:rPr sz="2400" spc="4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scanning,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4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4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48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send</a:t>
            </a:r>
            <a:r>
              <a:rPr sz="2400" spc="4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microcontroller,</a:t>
            </a:r>
            <a:r>
              <a:rPr sz="2400" spc="4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then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4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reaches</a:t>
            </a:r>
            <a:r>
              <a:rPr sz="2400" spc="4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LCD</a:t>
            </a:r>
            <a:endParaRPr sz="2400">
              <a:latin typeface="Times New Roman"/>
              <a:cs typeface="Times New Roman"/>
            </a:endParaRPr>
          </a:p>
          <a:p>
            <a:pPr marL="241300" algn="just">
              <a:lnSpc>
                <a:spcPts val="2735"/>
              </a:lnSpc>
            </a:pPr>
            <a:r>
              <a:rPr sz="2400" spc="-5" dirty="0">
                <a:latin typeface="Times New Roman"/>
                <a:cs typeface="Times New Roman"/>
              </a:rPr>
              <a:t>Display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 </a:t>
            </a:r>
            <a:r>
              <a:rPr sz="2400" dirty="0">
                <a:latin typeface="Times New Roman"/>
                <a:cs typeface="Times New Roman"/>
              </a:rPr>
              <a:t>display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details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ts val="2590"/>
              </a:lnSpc>
              <a:spcBef>
                <a:spcPts val="104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This is the </a:t>
            </a:r>
            <a:r>
              <a:rPr sz="2400" spc="-5" dirty="0">
                <a:latin typeface="Times New Roman"/>
                <a:cs typeface="Times New Roman"/>
              </a:rPr>
              <a:t>simple connection </a:t>
            </a:r>
            <a:r>
              <a:rPr sz="2400" dirty="0">
                <a:latin typeface="Times New Roman"/>
                <a:cs typeface="Times New Roman"/>
              </a:rPr>
              <a:t>of our </a:t>
            </a:r>
            <a:r>
              <a:rPr sz="2400" spc="-5" dirty="0">
                <a:latin typeface="Times New Roman"/>
                <a:cs typeface="Times New Roman"/>
              </a:rPr>
              <a:t>project </a:t>
            </a:r>
            <a:r>
              <a:rPr sz="2400" dirty="0">
                <a:latin typeface="Times New Roman"/>
                <a:cs typeface="Times New Roman"/>
              </a:rPr>
              <a:t>which </a:t>
            </a:r>
            <a:r>
              <a:rPr sz="2400" spc="-5" dirty="0">
                <a:latin typeface="Times New Roman"/>
                <a:cs typeface="Times New Roman"/>
              </a:rPr>
              <a:t>makes easier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simpler </a:t>
            </a:r>
            <a:r>
              <a:rPr sz="2400" spc="5" dirty="0">
                <a:latin typeface="Times New Roman"/>
                <a:cs typeface="Times New Roman"/>
              </a:rPr>
              <a:t>to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implement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shopping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malls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super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markets.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720339" cy="9067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4669" y="68038"/>
            <a:ext cx="825272" cy="74841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1645" y="1042207"/>
            <a:ext cx="7244558" cy="493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0117" y="869442"/>
            <a:ext cx="7266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Components</a:t>
            </a:r>
            <a:r>
              <a:rPr spc="30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dirty="0"/>
              <a:t>its</a:t>
            </a:r>
            <a:r>
              <a:rPr spc="5" dirty="0"/>
              <a:t> </a:t>
            </a:r>
            <a:r>
              <a:rPr spc="-5" dirty="0"/>
              <a:t>Specification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25169" y="1666494"/>
          <a:ext cx="10968990" cy="4776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5620"/>
                <a:gridCol w="2419350"/>
                <a:gridCol w="2737485"/>
                <a:gridCol w="2737484"/>
              </a:tblGrid>
              <a:tr h="567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Components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Specification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Quantity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Price(₹)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56718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Arduino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UNO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800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Transformer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full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bridge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rectifier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230V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12V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580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67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Display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16x2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I2C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250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7463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RFID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Reader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Module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EM-18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450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67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RFID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Reader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cards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Plastic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thin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card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135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6401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Push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Button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Switch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MAX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50mA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24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80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68769">
                <a:tc gridSpan="4"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400" spc="-204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AL</a:t>
                      </a: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=2295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628899" cy="876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6268" y="66497"/>
            <a:ext cx="804777" cy="73146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7912" y="863485"/>
            <a:ext cx="5087961" cy="4927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5477" y="690829"/>
            <a:ext cx="5109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Hardware</a:t>
            </a:r>
            <a:r>
              <a:rPr spc="-50" dirty="0"/>
              <a:t> </a:t>
            </a:r>
            <a:r>
              <a:rPr spc="-5" dirty="0"/>
              <a:t>Components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682239" cy="8930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729" y="67919"/>
            <a:ext cx="823905" cy="7471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08547" y="1856232"/>
            <a:ext cx="1812036" cy="15773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0895" y="1816607"/>
            <a:ext cx="2310383" cy="34945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17520" y="1818132"/>
            <a:ext cx="2467355" cy="34930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11240" y="3822191"/>
            <a:ext cx="1516380" cy="14538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60435" y="1891283"/>
            <a:ext cx="3561587" cy="15133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5480" y="5425541"/>
            <a:ext cx="17202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51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EM-18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READER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MODULE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27450" y="5438647"/>
            <a:ext cx="1115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A</a:t>
            </a:r>
            <a:r>
              <a:rPr sz="1800" b="1" spc="-15" dirty="0">
                <a:latin typeface="Times New Roman"/>
                <a:cs typeface="Times New Roman"/>
              </a:rPr>
              <a:t>R</a:t>
            </a:r>
            <a:r>
              <a:rPr sz="1800" b="1" spc="-5" dirty="0">
                <a:latin typeface="Times New Roman"/>
                <a:cs typeface="Times New Roman"/>
              </a:rPr>
              <a:t>D</a:t>
            </a:r>
            <a:r>
              <a:rPr sz="1800" b="1" spc="-15" dirty="0">
                <a:latin typeface="Times New Roman"/>
                <a:cs typeface="Times New Roman"/>
              </a:rPr>
              <a:t>U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spc="-15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O  </a:t>
            </a:r>
            <a:r>
              <a:rPr sz="1800" b="1" spc="-10" dirty="0">
                <a:latin typeface="Times New Roman"/>
                <a:cs typeface="Times New Roman"/>
              </a:rPr>
              <a:t>UNO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4259" y="3481273"/>
            <a:ext cx="142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RFID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CARDS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9175" y="5445658"/>
            <a:ext cx="165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511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PUSH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BUTTON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SWITCH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3866" y="3458717"/>
            <a:ext cx="20535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LCD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Times New Roman"/>
                <a:cs typeface="Times New Roman"/>
              </a:rPr>
              <a:t>DISPLAY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16x2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69580" y="3933444"/>
            <a:ext cx="3605784" cy="135178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673465" y="5406644"/>
            <a:ext cx="251587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52729">
              <a:lnSpc>
                <a:spcPct val="102200"/>
              </a:lnSpc>
              <a:spcBef>
                <a:spcPts val="50"/>
              </a:spcBef>
            </a:pPr>
            <a:r>
              <a:rPr sz="1800" b="1" spc="-5" dirty="0">
                <a:latin typeface="Times New Roman"/>
                <a:cs typeface="Times New Roman"/>
              </a:rPr>
              <a:t>RECTIFYING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UNIT 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WITH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TRANSFORMER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2007" y="918763"/>
            <a:ext cx="2703555" cy="392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0785" y="745312"/>
            <a:ext cx="2719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RFID</a:t>
            </a:r>
            <a:r>
              <a:rPr spc="-45" dirty="0"/>
              <a:t> </a:t>
            </a:r>
            <a:r>
              <a:rPr spc="-5" dirty="0"/>
              <a:t>Cards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682239" cy="8930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729" y="67919"/>
            <a:ext cx="823905" cy="7471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752" y="2157983"/>
            <a:ext cx="3585972" cy="23865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69308" y="2078735"/>
            <a:ext cx="3703320" cy="24429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54568" y="2141220"/>
            <a:ext cx="3683508" cy="242163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5916" y="4933569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5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STAR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Rs.20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242940" y="4933569"/>
            <a:ext cx="2170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/>
                <a:cs typeface="Times New Roman"/>
              </a:rPr>
              <a:t>PARLE-G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Rs.15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15755" y="4921122"/>
            <a:ext cx="207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BUTTER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Rs.30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5617" y="1173271"/>
            <a:ext cx="5343990" cy="493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9210" y="1000505"/>
            <a:ext cx="53695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Software</a:t>
            </a:r>
            <a:r>
              <a:rPr spc="-55" dirty="0"/>
              <a:t> </a:t>
            </a:r>
            <a:r>
              <a:rPr spc="-80" dirty="0"/>
              <a:t>Tools</a:t>
            </a:r>
            <a:r>
              <a:rPr spc="-5" dirty="0"/>
              <a:t> </a:t>
            </a:r>
            <a:r>
              <a:rPr spc="-15" dirty="0"/>
              <a:t>Required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0819" y="2193417"/>
            <a:ext cx="5009515" cy="230886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84480" indent="-272415">
              <a:lnSpc>
                <a:spcPct val="100000"/>
              </a:lnSpc>
              <a:spcBef>
                <a:spcPts val="82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latin typeface="Times New Roman"/>
                <a:cs typeface="Times New Roman"/>
              </a:rPr>
              <a:t>Programming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Language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:Embedded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72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Arduino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IDE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Times New Roman"/>
              <a:cs typeface="Times New Roman"/>
            </a:endParaRPr>
          </a:p>
          <a:p>
            <a:pPr marL="71755" marR="5080" indent="238760">
              <a:lnSpc>
                <a:spcPct val="125000"/>
              </a:lnSpc>
              <a:spcBef>
                <a:spcPts val="5"/>
              </a:spcBef>
              <a:tabLst>
                <a:tab pos="3246755" algn="l"/>
              </a:tabLst>
            </a:pPr>
            <a:r>
              <a:rPr sz="2400" spc="-9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upload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program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Arduino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IDE</a:t>
            </a:r>
            <a:r>
              <a:rPr sz="2400" dirty="0">
                <a:latin typeface="Times New Roman"/>
                <a:cs typeface="Times New Roman"/>
              </a:rPr>
              <a:t> software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	</a:t>
            </a:r>
            <a:r>
              <a:rPr sz="2400" spc="-5" dirty="0">
                <a:latin typeface="Times New Roman"/>
                <a:cs typeface="Times New Roman"/>
              </a:rPr>
              <a:t>Arduino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UNO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24383"/>
            <a:ext cx="2734055" cy="9113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95971" y="65430"/>
            <a:ext cx="793846" cy="7197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0043" y="2391155"/>
            <a:ext cx="2103120" cy="275691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364980" y="4636389"/>
            <a:ext cx="1212850" cy="725170"/>
            <a:chOff x="9364980" y="4636389"/>
            <a:chExt cx="1212850" cy="725170"/>
          </a:xfrm>
        </p:grpSpPr>
        <p:sp>
          <p:nvSpPr>
            <p:cNvPr id="9" name="object 9"/>
            <p:cNvSpPr/>
            <p:nvPr/>
          </p:nvSpPr>
          <p:spPr>
            <a:xfrm>
              <a:off x="10051288" y="4642739"/>
              <a:ext cx="520065" cy="680720"/>
            </a:xfrm>
            <a:custGeom>
              <a:avLst/>
              <a:gdLst/>
              <a:ahLst/>
              <a:cxnLst/>
              <a:rect l="l" t="t" r="r" b="b"/>
              <a:pathLst>
                <a:path w="520065" h="680720">
                  <a:moveTo>
                    <a:pt x="357885" y="0"/>
                  </a:moveTo>
                  <a:lnTo>
                    <a:pt x="228472" y="180340"/>
                  </a:lnTo>
                  <a:lnTo>
                    <a:pt x="301243" y="164592"/>
                  </a:lnTo>
                  <a:lnTo>
                    <a:pt x="299298" y="218469"/>
                  </a:lnTo>
                  <a:lnTo>
                    <a:pt x="293268" y="270906"/>
                  </a:lnTo>
                  <a:lnTo>
                    <a:pt x="283302" y="321651"/>
                  </a:lnTo>
                  <a:lnTo>
                    <a:pt x="269550" y="370450"/>
                  </a:lnTo>
                  <a:lnTo>
                    <a:pt x="252160" y="417048"/>
                  </a:lnTo>
                  <a:lnTo>
                    <a:pt x="231283" y="461193"/>
                  </a:lnTo>
                  <a:lnTo>
                    <a:pt x="207066" y="502631"/>
                  </a:lnTo>
                  <a:lnTo>
                    <a:pt x="179660" y="541108"/>
                  </a:lnTo>
                  <a:lnTo>
                    <a:pt x="149213" y="576371"/>
                  </a:lnTo>
                  <a:lnTo>
                    <a:pt x="115874" y="608167"/>
                  </a:lnTo>
                  <a:lnTo>
                    <a:pt x="79793" y="636241"/>
                  </a:lnTo>
                  <a:lnTo>
                    <a:pt x="41118" y="660340"/>
                  </a:lnTo>
                  <a:lnTo>
                    <a:pt x="0" y="680212"/>
                  </a:lnTo>
                  <a:lnTo>
                    <a:pt x="44248" y="676462"/>
                  </a:lnTo>
                  <a:lnTo>
                    <a:pt x="87058" y="668170"/>
                  </a:lnTo>
                  <a:lnTo>
                    <a:pt x="128270" y="655532"/>
                  </a:lnTo>
                  <a:lnTo>
                    <a:pt x="167721" y="638747"/>
                  </a:lnTo>
                  <a:lnTo>
                    <a:pt x="205250" y="618012"/>
                  </a:lnTo>
                  <a:lnTo>
                    <a:pt x="240695" y="593525"/>
                  </a:lnTo>
                  <a:lnTo>
                    <a:pt x="273896" y="565484"/>
                  </a:lnTo>
                  <a:lnTo>
                    <a:pt x="304690" y="534087"/>
                  </a:lnTo>
                  <a:lnTo>
                    <a:pt x="332917" y="499530"/>
                  </a:lnTo>
                  <a:lnTo>
                    <a:pt x="358414" y="462013"/>
                  </a:lnTo>
                  <a:lnTo>
                    <a:pt x="381021" y="421733"/>
                  </a:lnTo>
                  <a:lnTo>
                    <a:pt x="400575" y="378887"/>
                  </a:lnTo>
                  <a:lnTo>
                    <a:pt x="416915" y="333673"/>
                  </a:lnTo>
                  <a:lnTo>
                    <a:pt x="429881" y="286289"/>
                  </a:lnTo>
                  <a:lnTo>
                    <a:pt x="439310" y="236933"/>
                  </a:lnTo>
                  <a:lnTo>
                    <a:pt x="445041" y="185803"/>
                  </a:lnTo>
                  <a:lnTo>
                    <a:pt x="446912" y="133096"/>
                  </a:lnTo>
                  <a:lnTo>
                    <a:pt x="519683" y="117348"/>
                  </a:lnTo>
                  <a:lnTo>
                    <a:pt x="35788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71330" y="4835779"/>
              <a:ext cx="754380" cy="519430"/>
            </a:xfrm>
            <a:custGeom>
              <a:avLst/>
              <a:gdLst/>
              <a:ahLst/>
              <a:cxnLst/>
              <a:rect l="l" t="t" r="r" b="b"/>
              <a:pathLst>
                <a:path w="754379" h="519429">
                  <a:moveTo>
                    <a:pt x="145542" y="0"/>
                  </a:moveTo>
                  <a:lnTo>
                    <a:pt x="0" y="31496"/>
                  </a:lnTo>
                  <a:lnTo>
                    <a:pt x="12643" y="81370"/>
                  </a:lnTo>
                  <a:lnTo>
                    <a:pt x="28476" y="129311"/>
                  </a:lnTo>
                  <a:lnTo>
                    <a:pt x="47314" y="175175"/>
                  </a:lnTo>
                  <a:lnTo>
                    <a:pt x="68976" y="218819"/>
                  </a:lnTo>
                  <a:lnTo>
                    <a:pt x="93278" y="260100"/>
                  </a:lnTo>
                  <a:lnTo>
                    <a:pt x="120039" y="298873"/>
                  </a:lnTo>
                  <a:lnTo>
                    <a:pt x="149075" y="334996"/>
                  </a:lnTo>
                  <a:lnTo>
                    <a:pt x="180205" y="368324"/>
                  </a:lnTo>
                  <a:lnTo>
                    <a:pt x="213245" y="398716"/>
                  </a:lnTo>
                  <a:lnTo>
                    <a:pt x="248014" y="426027"/>
                  </a:lnTo>
                  <a:lnTo>
                    <a:pt x="284328" y="450113"/>
                  </a:lnTo>
                  <a:lnTo>
                    <a:pt x="322006" y="470832"/>
                  </a:lnTo>
                  <a:lnTo>
                    <a:pt x="360864" y="488040"/>
                  </a:lnTo>
                  <a:lnTo>
                    <a:pt x="400720" y="501593"/>
                  </a:lnTo>
                  <a:lnTo>
                    <a:pt x="441392" y="511349"/>
                  </a:lnTo>
                  <a:lnTo>
                    <a:pt x="482697" y="517163"/>
                  </a:lnTo>
                  <a:lnTo>
                    <a:pt x="524452" y="518893"/>
                  </a:lnTo>
                  <a:lnTo>
                    <a:pt x="566475" y="516394"/>
                  </a:lnTo>
                  <a:lnTo>
                    <a:pt x="608584" y="509524"/>
                  </a:lnTo>
                  <a:lnTo>
                    <a:pt x="754126" y="478028"/>
                  </a:lnTo>
                  <a:lnTo>
                    <a:pt x="712035" y="484898"/>
                  </a:lnTo>
                  <a:lnTo>
                    <a:pt x="670026" y="487397"/>
                  </a:lnTo>
                  <a:lnTo>
                    <a:pt x="628281" y="485667"/>
                  </a:lnTo>
                  <a:lnTo>
                    <a:pt x="586984" y="479853"/>
                  </a:lnTo>
                  <a:lnTo>
                    <a:pt x="546317" y="470097"/>
                  </a:lnTo>
                  <a:lnTo>
                    <a:pt x="506462" y="456544"/>
                  </a:lnTo>
                  <a:lnTo>
                    <a:pt x="467604" y="439336"/>
                  </a:lnTo>
                  <a:lnTo>
                    <a:pt x="429924" y="418617"/>
                  </a:lnTo>
                  <a:lnTo>
                    <a:pt x="393606" y="394531"/>
                  </a:lnTo>
                  <a:lnTo>
                    <a:pt x="358832" y="367220"/>
                  </a:lnTo>
                  <a:lnTo>
                    <a:pt x="325786" y="336828"/>
                  </a:lnTo>
                  <a:lnTo>
                    <a:pt x="294650" y="303500"/>
                  </a:lnTo>
                  <a:lnTo>
                    <a:pt x="265607" y="267377"/>
                  </a:lnTo>
                  <a:lnTo>
                    <a:pt x="238839" y="228604"/>
                  </a:lnTo>
                  <a:lnTo>
                    <a:pt x="214531" y="187323"/>
                  </a:lnTo>
                  <a:lnTo>
                    <a:pt x="192864" y="143679"/>
                  </a:lnTo>
                  <a:lnTo>
                    <a:pt x="174021" y="97815"/>
                  </a:lnTo>
                  <a:lnTo>
                    <a:pt x="158186" y="49874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71330" y="4642739"/>
              <a:ext cx="1200150" cy="712470"/>
            </a:xfrm>
            <a:custGeom>
              <a:avLst/>
              <a:gdLst/>
              <a:ahLst/>
              <a:cxnLst/>
              <a:rect l="l" t="t" r="r" b="b"/>
              <a:pathLst>
                <a:path w="1200150" h="712470">
                  <a:moveTo>
                    <a:pt x="679958" y="680212"/>
                  </a:moveTo>
                  <a:lnTo>
                    <a:pt x="721076" y="660340"/>
                  </a:lnTo>
                  <a:lnTo>
                    <a:pt x="759751" y="636241"/>
                  </a:lnTo>
                  <a:lnTo>
                    <a:pt x="795832" y="608167"/>
                  </a:lnTo>
                  <a:lnTo>
                    <a:pt x="829171" y="576371"/>
                  </a:lnTo>
                  <a:lnTo>
                    <a:pt x="859618" y="541108"/>
                  </a:lnTo>
                  <a:lnTo>
                    <a:pt x="887024" y="502631"/>
                  </a:lnTo>
                  <a:lnTo>
                    <a:pt x="911241" y="461193"/>
                  </a:lnTo>
                  <a:lnTo>
                    <a:pt x="932118" y="417048"/>
                  </a:lnTo>
                  <a:lnTo>
                    <a:pt x="949508" y="370450"/>
                  </a:lnTo>
                  <a:lnTo>
                    <a:pt x="963260" y="321651"/>
                  </a:lnTo>
                  <a:lnTo>
                    <a:pt x="973226" y="270906"/>
                  </a:lnTo>
                  <a:lnTo>
                    <a:pt x="979256" y="218469"/>
                  </a:lnTo>
                  <a:lnTo>
                    <a:pt x="981201" y="164592"/>
                  </a:lnTo>
                  <a:lnTo>
                    <a:pt x="908430" y="180340"/>
                  </a:lnTo>
                  <a:lnTo>
                    <a:pt x="1037844" y="0"/>
                  </a:lnTo>
                  <a:lnTo>
                    <a:pt x="1199642" y="117348"/>
                  </a:lnTo>
                  <a:lnTo>
                    <a:pt x="1126871" y="133096"/>
                  </a:lnTo>
                  <a:lnTo>
                    <a:pt x="1124971" y="186242"/>
                  </a:lnTo>
                  <a:lnTo>
                    <a:pt x="1119122" y="237889"/>
                  </a:lnTo>
                  <a:lnTo>
                    <a:pt x="1109478" y="287812"/>
                  </a:lnTo>
                  <a:lnTo>
                    <a:pt x="1096193" y="335788"/>
                  </a:lnTo>
                  <a:lnTo>
                    <a:pt x="1079424" y="381592"/>
                  </a:lnTo>
                  <a:lnTo>
                    <a:pt x="1059325" y="425002"/>
                  </a:lnTo>
                  <a:lnTo>
                    <a:pt x="1036050" y="465795"/>
                  </a:lnTo>
                  <a:lnTo>
                    <a:pt x="1009755" y="503746"/>
                  </a:lnTo>
                  <a:lnTo>
                    <a:pt x="980594" y="538632"/>
                  </a:lnTo>
                  <a:lnTo>
                    <a:pt x="948722" y="570230"/>
                  </a:lnTo>
                  <a:lnTo>
                    <a:pt x="914295" y="598315"/>
                  </a:lnTo>
                  <a:lnTo>
                    <a:pt x="877467" y="622665"/>
                  </a:lnTo>
                  <a:lnTo>
                    <a:pt x="838393" y="643056"/>
                  </a:lnTo>
                  <a:lnTo>
                    <a:pt x="797227" y="659265"/>
                  </a:lnTo>
                  <a:lnTo>
                    <a:pt x="754126" y="671068"/>
                  </a:lnTo>
                  <a:lnTo>
                    <a:pt x="608584" y="702564"/>
                  </a:lnTo>
                  <a:lnTo>
                    <a:pt x="566475" y="709434"/>
                  </a:lnTo>
                  <a:lnTo>
                    <a:pt x="524452" y="711933"/>
                  </a:lnTo>
                  <a:lnTo>
                    <a:pt x="482697" y="710203"/>
                  </a:lnTo>
                  <a:lnTo>
                    <a:pt x="441392" y="704389"/>
                  </a:lnTo>
                  <a:lnTo>
                    <a:pt x="400720" y="694633"/>
                  </a:lnTo>
                  <a:lnTo>
                    <a:pt x="360864" y="681080"/>
                  </a:lnTo>
                  <a:lnTo>
                    <a:pt x="322006" y="663872"/>
                  </a:lnTo>
                  <a:lnTo>
                    <a:pt x="284328" y="643153"/>
                  </a:lnTo>
                  <a:lnTo>
                    <a:pt x="248014" y="619067"/>
                  </a:lnTo>
                  <a:lnTo>
                    <a:pt x="213245" y="591756"/>
                  </a:lnTo>
                  <a:lnTo>
                    <a:pt x="180205" y="561364"/>
                  </a:lnTo>
                  <a:lnTo>
                    <a:pt x="149075" y="528036"/>
                  </a:lnTo>
                  <a:lnTo>
                    <a:pt x="120039" y="491913"/>
                  </a:lnTo>
                  <a:lnTo>
                    <a:pt x="93278" y="453140"/>
                  </a:lnTo>
                  <a:lnTo>
                    <a:pt x="68976" y="411859"/>
                  </a:lnTo>
                  <a:lnTo>
                    <a:pt x="47314" y="368215"/>
                  </a:lnTo>
                  <a:lnTo>
                    <a:pt x="28476" y="322351"/>
                  </a:lnTo>
                  <a:lnTo>
                    <a:pt x="12643" y="274410"/>
                  </a:lnTo>
                  <a:lnTo>
                    <a:pt x="0" y="224536"/>
                  </a:lnTo>
                  <a:lnTo>
                    <a:pt x="145542" y="193040"/>
                  </a:lnTo>
                  <a:lnTo>
                    <a:pt x="158186" y="242914"/>
                  </a:lnTo>
                  <a:lnTo>
                    <a:pt x="174021" y="290855"/>
                  </a:lnTo>
                  <a:lnTo>
                    <a:pt x="192864" y="336719"/>
                  </a:lnTo>
                  <a:lnTo>
                    <a:pt x="214531" y="380363"/>
                  </a:lnTo>
                  <a:lnTo>
                    <a:pt x="238839" y="421644"/>
                  </a:lnTo>
                  <a:lnTo>
                    <a:pt x="265607" y="460417"/>
                  </a:lnTo>
                  <a:lnTo>
                    <a:pt x="294650" y="496540"/>
                  </a:lnTo>
                  <a:lnTo>
                    <a:pt x="325786" y="529868"/>
                  </a:lnTo>
                  <a:lnTo>
                    <a:pt x="358832" y="560260"/>
                  </a:lnTo>
                  <a:lnTo>
                    <a:pt x="393606" y="587571"/>
                  </a:lnTo>
                  <a:lnTo>
                    <a:pt x="429924" y="611657"/>
                  </a:lnTo>
                  <a:lnTo>
                    <a:pt x="467604" y="632376"/>
                  </a:lnTo>
                  <a:lnTo>
                    <a:pt x="506462" y="649584"/>
                  </a:lnTo>
                  <a:lnTo>
                    <a:pt x="546317" y="663137"/>
                  </a:lnTo>
                  <a:lnTo>
                    <a:pt x="586984" y="672893"/>
                  </a:lnTo>
                  <a:lnTo>
                    <a:pt x="628281" y="678707"/>
                  </a:lnTo>
                  <a:lnTo>
                    <a:pt x="670026" y="680437"/>
                  </a:lnTo>
                  <a:lnTo>
                    <a:pt x="712035" y="677938"/>
                  </a:lnTo>
                  <a:lnTo>
                    <a:pt x="754126" y="671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38588" y="2866644"/>
            <a:ext cx="1242059" cy="167335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2817" y="647077"/>
            <a:ext cx="3594943" cy="4927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71009" y="474091"/>
            <a:ext cx="3613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Hardware</a:t>
            </a:r>
            <a:r>
              <a:rPr spc="-50" dirty="0"/>
              <a:t> </a:t>
            </a:r>
            <a:r>
              <a:rPr spc="-5" dirty="0"/>
              <a:t>Setup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682239" cy="8930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729" y="67919"/>
            <a:ext cx="823905" cy="7471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7172" y="1226819"/>
            <a:ext cx="8880348" cy="51846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6369" y="1017823"/>
            <a:ext cx="5492144" cy="392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5588" y="844118"/>
            <a:ext cx="5516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Overview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10" dirty="0"/>
              <a:t>Presentation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49729" y="1636775"/>
            <a:ext cx="4401820" cy="45808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84480" indent="-272415">
              <a:lnSpc>
                <a:spcPct val="100000"/>
              </a:lnSpc>
              <a:spcBef>
                <a:spcPts val="81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Abstract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71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72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Literature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survey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71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Existing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Diagram</a:t>
            </a:r>
            <a:endParaRPr sz="24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705"/>
              </a:spcBef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dirty="0">
                <a:latin typeface="Times New Roman"/>
                <a:cs typeface="Times New Roman"/>
              </a:rPr>
              <a:t>Proposed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Block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Diagram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72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Circuit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Diagram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70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latin typeface="Times New Roman"/>
                <a:cs typeface="Times New Roman"/>
              </a:rPr>
              <a:t>Components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Specification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71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Hardware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Setup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72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Conclusion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65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latin typeface="Times New Roman"/>
                <a:cs typeface="Times New Roman"/>
              </a:rPr>
              <a:t>List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publication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889503" cy="9631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14643" y="73846"/>
            <a:ext cx="908619" cy="8123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4076" y="4978907"/>
            <a:ext cx="3320033" cy="18790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9316" y="2734055"/>
            <a:ext cx="3291839" cy="225552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146535" y="6464680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12191"/>
            <a:ext cx="2682239" cy="8930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23729" y="67919"/>
            <a:ext cx="823905" cy="7471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57172" y="341375"/>
            <a:ext cx="8729345" cy="6022975"/>
            <a:chOff x="1757172" y="341375"/>
            <a:chExt cx="8729345" cy="60229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7172" y="1191767"/>
              <a:ext cx="8729218" cy="5172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7644" y="341375"/>
              <a:ext cx="5692902" cy="112242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50158" y="474091"/>
            <a:ext cx="5052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Hardware</a:t>
            </a:r>
            <a:r>
              <a:rPr spc="-20" dirty="0"/>
              <a:t> </a:t>
            </a:r>
            <a:r>
              <a:rPr spc="-5" dirty="0"/>
              <a:t>Setup</a:t>
            </a:r>
            <a:r>
              <a:rPr dirty="0"/>
              <a:t> </a:t>
            </a:r>
            <a:r>
              <a:rPr spc="-5" dirty="0"/>
              <a:t>cont..,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1803" y="964483"/>
            <a:ext cx="4948113" cy="392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9290" y="791667"/>
            <a:ext cx="4966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Result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5" dirty="0"/>
              <a:t>Discussions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734055" cy="911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1710" y="69104"/>
            <a:ext cx="837569" cy="7601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3103" y="1624584"/>
            <a:ext cx="4866132" cy="21777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48984" y="1612391"/>
            <a:ext cx="4888991" cy="21899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2436" y="3913632"/>
            <a:ext cx="4875276" cy="21503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76415" y="3934967"/>
            <a:ext cx="4849367" cy="215341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2660" y="964483"/>
            <a:ext cx="6390964" cy="4705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9582" y="791667"/>
            <a:ext cx="6407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Result</a:t>
            </a:r>
            <a:r>
              <a:rPr spc="20"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Discussions</a:t>
            </a:r>
            <a:r>
              <a:rPr spc="20" dirty="0"/>
              <a:t> </a:t>
            </a:r>
            <a:r>
              <a:rPr spc="-5" dirty="0"/>
              <a:t>cont..,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734055" cy="911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1710" y="69104"/>
            <a:ext cx="837569" cy="76015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721866"/>
            <a:ext cx="10360025" cy="31673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5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figures </a:t>
            </a:r>
            <a:r>
              <a:rPr sz="2400" spc="-5" dirty="0">
                <a:latin typeface="Times New Roman"/>
                <a:cs typeface="Times New Roman"/>
              </a:rPr>
              <a:t>shown</a:t>
            </a:r>
            <a:r>
              <a:rPr sz="2400" dirty="0">
                <a:latin typeface="Times New Roman"/>
                <a:cs typeface="Times New Roman"/>
              </a:rPr>
              <a:t> 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before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slides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project;</a:t>
            </a:r>
            <a:endParaRPr sz="2400">
              <a:latin typeface="Times New Roman"/>
              <a:cs typeface="Times New Roman"/>
            </a:endParaRPr>
          </a:p>
          <a:p>
            <a:pPr marL="241300" marR="6350" indent="-229235" algn="just">
              <a:lnSpc>
                <a:spcPts val="2590"/>
              </a:lnSpc>
              <a:spcBef>
                <a:spcPts val="104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first </a:t>
            </a:r>
            <a:r>
              <a:rPr sz="2400" dirty="0">
                <a:latin typeface="Times New Roman"/>
                <a:cs typeface="Times New Roman"/>
              </a:rPr>
              <a:t>image </a:t>
            </a:r>
            <a:r>
              <a:rPr sz="2400" spc="-5" dirty="0">
                <a:latin typeface="Times New Roman"/>
                <a:cs typeface="Times New Roman"/>
              </a:rPr>
              <a:t>shows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“plz </a:t>
            </a:r>
            <a:r>
              <a:rPr sz="2400" dirty="0">
                <a:latin typeface="Times New Roman"/>
                <a:cs typeface="Times New Roman"/>
              </a:rPr>
              <a:t>add </a:t>
            </a:r>
            <a:r>
              <a:rPr sz="2400" spc="-5" dirty="0">
                <a:latin typeface="Times New Roman"/>
                <a:cs typeface="Times New Roman"/>
              </a:rPr>
              <a:t>item”,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will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displayed until we </a:t>
            </a:r>
            <a:r>
              <a:rPr sz="2400" dirty="0">
                <a:latin typeface="Times New Roman"/>
                <a:cs typeface="Times New Roman"/>
              </a:rPr>
              <a:t>add any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items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</a:t>
            </a:r>
            <a:r>
              <a:rPr sz="2400" dirty="0">
                <a:latin typeface="Times New Roman"/>
                <a:cs typeface="Times New Roman"/>
              </a:rPr>
              <a:t> products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cart.</a:t>
            </a:r>
            <a:endParaRPr sz="2400">
              <a:latin typeface="Times New Roman"/>
              <a:cs typeface="Times New Roman"/>
            </a:endParaRPr>
          </a:p>
          <a:p>
            <a:pPr marL="241300" marR="6985" indent="-229235" algn="just">
              <a:lnSpc>
                <a:spcPts val="2590"/>
              </a:lnSpc>
              <a:spcBef>
                <a:spcPts val="101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Once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started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scan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our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products,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display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product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name,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its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price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total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price.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ts val="2590"/>
              </a:lnSpc>
              <a:spcBef>
                <a:spcPts val="1000"/>
              </a:spcBef>
              <a:buSzPct val="95833"/>
              <a:buFont typeface="Wingdings"/>
              <a:buChar char=""/>
              <a:tabLst>
                <a:tab pos="360680" algn="l"/>
              </a:tabLst>
            </a:pP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-5" dirty="0">
                <a:latin typeface="Times New Roman"/>
                <a:cs typeface="Times New Roman"/>
              </a:rPr>
              <a:t>image </a:t>
            </a:r>
            <a:r>
              <a:rPr sz="2400" dirty="0">
                <a:latin typeface="Times New Roman"/>
                <a:cs typeface="Times New Roman"/>
              </a:rPr>
              <a:t>2,3 and 4,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infer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Parle-G, </a:t>
            </a:r>
            <a:r>
              <a:rPr sz="2400" dirty="0">
                <a:latin typeface="Times New Roman"/>
                <a:cs typeface="Times New Roman"/>
              </a:rPr>
              <a:t>5 star </a:t>
            </a:r>
            <a:r>
              <a:rPr sz="2400" spc="-5" dirty="0">
                <a:latin typeface="Times New Roman"/>
                <a:cs typeface="Times New Roman"/>
              </a:rPr>
              <a:t>and Butter </a:t>
            </a:r>
            <a:r>
              <a:rPr sz="2400" dirty="0">
                <a:latin typeface="Times New Roman"/>
                <a:cs typeface="Times New Roman"/>
              </a:rPr>
              <a:t>are scanned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respectively, </a:t>
            </a:r>
            <a:r>
              <a:rPr sz="2400" dirty="0">
                <a:latin typeface="Times New Roman"/>
                <a:cs typeface="Times New Roman"/>
              </a:rPr>
              <a:t>then </a:t>
            </a:r>
            <a:r>
              <a:rPr sz="2400" spc="-5" dirty="0">
                <a:latin typeface="Times New Roman"/>
                <a:cs typeface="Times New Roman"/>
              </a:rPr>
              <a:t>their </a:t>
            </a:r>
            <a:r>
              <a:rPr sz="2400" dirty="0">
                <a:latin typeface="Times New Roman"/>
                <a:cs typeface="Times New Roman"/>
              </a:rPr>
              <a:t>prices are </a:t>
            </a:r>
            <a:r>
              <a:rPr sz="2400" spc="-5" dirty="0">
                <a:latin typeface="Times New Roman"/>
                <a:cs typeface="Times New Roman"/>
              </a:rPr>
              <a:t>added. Finally it displays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total </a:t>
            </a:r>
            <a:r>
              <a:rPr sz="2400" spc="-5" dirty="0">
                <a:latin typeface="Times New Roman"/>
                <a:cs typeface="Times New Roman"/>
              </a:rPr>
              <a:t>price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15" dirty="0">
                <a:latin typeface="Times New Roman"/>
                <a:cs typeface="Times New Roman"/>
              </a:rPr>
              <a:t>be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paid.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127" y="1596974"/>
            <a:ext cx="10342880" cy="187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Times New Roman"/>
                <a:cs typeface="Times New Roman"/>
              </a:rPr>
              <a:t>Decrement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process:</a:t>
            </a:r>
            <a:endParaRPr sz="2800">
              <a:latin typeface="Times New Roman"/>
              <a:cs typeface="Times New Roman"/>
            </a:endParaRPr>
          </a:p>
          <a:p>
            <a:pPr marL="681990" marR="5080" indent="-228600" algn="just">
              <a:lnSpc>
                <a:spcPct val="100000"/>
              </a:lnSpc>
              <a:spcBef>
                <a:spcPts val="2550"/>
              </a:spcBef>
              <a:buSzPct val="91666"/>
              <a:buFont typeface="Wingdings"/>
              <a:buChar char=""/>
              <a:tabLst>
                <a:tab pos="911225" algn="l"/>
              </a:tabLst>
            </a:pPr>
            <a:r>
              <a:rPr sz="2400" spc="-5" dirty="0">
                <a:latin typeface="Times New Roman"/>
                <a:cs typeface="Times New Roman"/>
              </a:rPr>
              <a:t>When we </a:t>
            </a:r>
            <a:r>
              <a:rPr sz="2400" dirty="0">
                <a:latin typeface="Times New Roman"/>
                <a:cs typeface="Times New Roman"/>
              </a:rPr>
              <a:t>want to </a:t>
            </a:r>
            <a:r>
              <a:rPr sz="2400" spc="-5" dirty="0">
                <a:latin typeface="Times New Roman"/>
                <a:cs typeface="Times New Roman"/>
              </a:rPr>
              <a:t>remove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product which was mistakenly </a:t>
            </a:r>
            <a:r>
              <a:rPr sz="2400" dirty="0">
                <a:latin typeface="Times New Roman"/>
                <a:cs typeface="Times New Roman"/>
              </a:rPr>
              <a:t>taken </a:t>
            </a:r>
            <a:r>
              <a:rPr sz="2400" spc="-1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consumer, </a:t>
            </a:r>
            <a:r>
              <a:rPr sz="2400" dirty="0">
                <a:latin typeface="Times New Roman"/>
                <a:cs typeface="Times New Roman"/>
              </a:rPr>
              <a:t>press </a:t>
            </a:r>
            <a:r>
              <a:rPr sz="2400" spc="-5" dirty="0">
                <a:latin typeface="Times New Roman"/>
                <a:cs typeface="Times New Roman"/>
              </a:rPr>
              <a:t>the decrement </a:t>
            </a:r>
            <a:r>
              <a:rPr sz="2400" dirty="0">
                <a:latin typeface="Times New Roman"/>
                <a:cs typeface="Times New Roman"/>
              </a:rPr>
              <a:t>push button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scan the </a:t>
            </a:r>
            <a:r>
              <a:rPr sz="2400" spc="-5" dirty="0">
                <a:latin typeface="Times New Roman"/>
                <a:cs typeface="Times New Roman"/>
              </a:rPr>
              <a:t>mistaken product </a:t>
            </a:r>
            <a:r>
              <a:rPr sz="2400" dirty="0">
                <a:latin typeface="Times New Roman"/>
                <a:cs typeface="Times New Roman"/>
              </a:rPr>
              <a:t> simultaneously</a:t>
            </a:r>
            <a:r>
              <a:rPr sz="2400" b="1" dirty="0">
                <a:latin typeface="Times New Roman"/>
                <a:cs typeface="Times New Roman"/>
              </a:rPr>
              <a:t>,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product’s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decremented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total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price.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12191"/>
            <a:ext cx="2744723" cy="914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1892" y="72068"/>
            <a:ext cx="873094" cy="7927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5804" y="3945635"/>
            <a:ext cx="4547615" cy="22509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82660" y="799891"/>
            <a:ext cx="6390964" cy="47059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59582" y="627379"/>
            <a:ext cx="6406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Result</a:t>
            </a:r>
            <a:r>
              <a:rPr spc="15" dirty="0"/>
              <a:t> </a:t>
            </a:r>
            <a:r>
              <a:rPr spc="-5" dirty="0"/>
              <a:t>and Discussions</a:t>
            </a:r>
            <a:r>
              <a:rPr spc="15" dirty="0"/>
              <a:t> </a:t>
            </a:r>
            <a:r>
              <a:rPr spc="-5" dirty="0"/>
              <a:t>cont..,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12191"/>
            <a:ext cx="2779775" cy="9265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9092" y="71475"/>
            <a:ext cx="866262" cy="78623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081385" y="2301239"/>
            <a:ext cx="6402070" cy="1680210"/>
            <a:chOff x="3081385" y="2301239"/>
            <a:chExt cx="6402070" cy="168021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1385" y="2606941"/>
              <a:ext cx="4551711" cy="4927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2301239"/>
              <a:ext cx="2062733" cy="11224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7935" y="2862071"/>
              <a:ext cx="5595366" cy="111937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65150" marR="5080" indent="-541020">
              <a:lnSpc>
                <a:spcPts val="4420"/>
              </a:lnSpc>
              <a:spcBef>
                <a:spcPts val="560"/>
              </a:spcBef>
            </a:pPr>
            <a:r>
              <a:rPr spc="-15" dirty="0"/>
              <a:t>Hardware</a:t>
            </a:r>
            <a:r>
              <a:rPr spc="-10" dirty="0"/>
              <a:t> </a:t>
            </a:r>
            <a:r>
              <a:rPr spc="-5" dirty="0"/>
              <a:t>Setup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15" dirty="0"/>
              <a:t> </a:t>
            </a:r>
            <a:r>
              <a:rPr spc="-5" dirty="0"/>
              <a:t>the kit </a:t>
            </a:r>
            <a:r>
              <a:rPr spc="-985" dirty="0"/>
              <a:t> </a:t>
            </a:r>
            <a:r>
              <a:rPr spc="-35" dirty="0"/>
              <a:t>Working</a:t>
            </a:r>
            <a:r>
              <a:rPr spc="-15" dirty="0"/>
              <a:t> process</a:t>
            </a:r>
            <a:r>
              <a:rPr dirty="0"/>
              <a:t> video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12191"/>
            <a:ext cx="2694431" cy="8976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96371" y="70053"/>
            <a:ext cx="849866" cy="7705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160" y="999744"/>
            <a:ext cx="10393680" cy="52136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5949" y="927907"/>
            <a:ext cx="2427157" cy="392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5294" y="754456"/>
            <a:ext cx="2452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2570" marR="5080" indent="-229235">
              <a:lnSpc>
                <a:spcPts val="2590"/>
              </a:lnSpc>
              <a:spcBef>
                <a:spcPts val="425"/>
              </a:spcBef>
              <a:buSzPct val="95833"/>
              <a:buFont typeface="Wingdings"/>
              <a:buChar char=""/>
              <a:tabLst>
                <a:tab pos="287020" algn="l"/>
              </a:tabLst>
            </a:pPr>
            <a:r>
              <a:rPr dirty="0"/>
              <a:t>The</a:t>
            </a:r>
            <a:r>
              <a:rPr spc="130" dirty="0"/>
              <a:t> </a:t>
            </a:r>
            <a:r>
              <a:rPr spc="-5" dirty="0"/>
              <a:t>progression</a:t>
            </a:r>
            <a:r>
              <a:rPr spc="140" dirty="0"/>
              <a:t> </a:t>
            </a:r>
            <a:r>
              <a:rPr dirty="0"/>
              <a:t>in</a:t>
            </a:r>
            <a:r>
              <a:rPr spc="135" dirty="0"/>
              <a:t> </a:t>
            </a:r>
            <a:r>
              <a:rPr spc="-5" dirty="0"/>
              <a:t>science</a:t>
            </a:r>
            <a:r>
              <a:rPr spc="130" dirty="0"/>
              <a:t> </a:t>
            </a:r>
            <a:r>
              <a:rPr dirty="0"/>
              <a:t>&amp;</a:t>
            </a:r>
            <a:r>
              <a:rPr spc="120" dirty="0"/>
              <a:t> </a:t>
            </a:r>
            <a:r>
              <a:rPr spc="-5" dirty="0"/>
              <a:t>technology</a:t>
            </a:r>
            <a:r>
              <a:rPr spc="135" dirty="0"/>
              <a:t> </a:t>
            </a:r>
            <a:r>
              <a:rPr spc="-5" dirty="0"/>
              <a:t>development</a:t>
            </a:r>
            <a:r>
              <a:rPr spc="140" dirty="0"/>
              <a:t> </a:t>
            </a:r>
            <a:r>
              <a:rPr dirty="0"/>
              <a:t>is</a:t>
            </a:r>
            <a:r>
              <a:rPr spc="135" dirty="0"/>
              <a:t> </a:t>
            </a:r>
            <a:r>
              <a:rPr dirty="0"/>
              <a:t>an</a:t>
            </a:r>
            <a:r>
              <a:rPr spc="130" dirty="0"/>
              <a:t> </a:t>
            </a:r>
            <a:r>
              <a:rPr spc="-5" dirty="0"/>
              <a:t>unstoppable</a:t>
            </a:r>
            <a:r>
              <a:rPr spc="130" dirty="0"/>
              <a:t> </a:t>
            </a:r>
            <a:r>
              <a:rPr spc="-5" dirty="0"/>
              <a:t>process. </a:t>
            </a:r>
            <a:r>
              <a:rPr spc="-585" dirty="0"/>
              <a:t> </a:t>
            </a:r>
            <a:r>
              <a:rPr spc="-5" dirty="0"/>
              <a:t>Now</a:t>
            </a:r>
            <a:r>
              <a:rPr spc="5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then</a:t>
            </a:r>
            <a:r>
              <a:rPr spc="-10" dirty="0"/>
              <a:t> </a:t>
            </a:r>
            <a:r>
              <a:rPr dirty="0"/>
              <a:t>evolution</a:t>
            </a:r>
            <a:r>
              <a:rPr spc="-30" dirty="0"/>
              <a:t> </a:t>
            </a:r>
            <a:r>
              <a:rPr dirty="0"/>
              <a:t>changing</a:t>
            </a:r>
            <a:r>
              <a:rPr spc="-25" dirty="0"/>
              <a:t> </a:t>
            </a:r>
            <a:r>
              <a:rPr dirty="0"/>
              <a:t>technologies</a:t>
            </a:r>
            <a:r>
              <a:rPr spc="-35" dirty="0"/>
              <a:t> </a:t>
            </a:r>
            <a:r>
              <a:rPr dirty="0"/>
              <a:t>are</a:t>
            </a:r>
            <a:r>
              <a:rPr spc="-5" dirty="0"/>
              <a:t> </a:t>
            </a:r>
            <a:r>
              <a:rPr dirty="0"/>
              <a:t>being</a:t>
            </a:r>
            <a:r>
              <a:rPr spc="-5" dirty="0"/>
              <a:t> </a:t>
            </a:r>
            <a:r>
              <a:rPr dirty="0"/>
              <a:t>invented.</a:t>
            </a:r>
          </a:p>
          <a:p>
            <a:pPr marL="286385" indent="-273050">
              <a:lnSpc>
                <a:spcPts val="2740"/>
              </a:lnSpc>
              <a:spcBef>
                <a:spcPts val="675"/>
              </a:spcBef>
              <a:buSzPct val="95833"/>
              <a:buFont typeface="Wingdings"/>
              <a:buChar char=""/>
              <a:tabLst>
                <a:tab pos="287655" algn="l"/>
                <a:tab pos="979169" algn="l"/>
                <a:tab pos="2414905" algn="l"/>
                <a:tab pos="3410585" algn="l"/>
                <a:tab pos="4070350" algn="l"/>
                <a:tab pos="4643120" algn="l"/>
                <a:tab pos="5082540" algn="l"/>
                <a:tab pos="5792470" algn="l"/>
                <a:tab pos="6181090" algn="l"/>
                <a:tab pos="7094220" algn="l"/>
                <a:tab pos="7701280" algn="l"/>
                <a:tab pos="8970645" algn="l"/>
              </a:tabLst>
            </a:pPr>
            <a:r>
              <a:rPr dirty="0"/>
              <a:t>This	</a:t>
            </a:r>
            <a:r>
              <a:rPr spc="-5" dirty="0"/>
              <a:t>innovative	project	</a:t>
            </a:r>
            <a:r>
              <a:rPr dirty="0"/>
              <a:t>idea	</a:t>
            </a:r>
            <a:r>
              <a:rPr spc="-5" dirty="0"/>
              <a:t>can	be	</a:t>
            </a:r>
            <a:r>
              <a:rPr dirty="0"/>
              <a:t>used	in	</a:t>
            </a:r>
            <a:r>
              <a:rPr spc="-5" dirty="0"/>
              <a:t>places	like	</a:t>
            </a:r>
            <a:r>
              <a:rPr dirty="0"/>
              <a:t>shopping	</a:t>
            </a:r>
            <a:r>
              <a:rPr spc="-5" dirty="0"/>
              <a:t>complexes,</a:t>
            </a:r>
          </a:p>
          <a:p>
            <a:pPr marL="242570">
              <a:lnSpc>
                <a:spcPts val="2740"/>
              </a:lnSpc>
            </a:pPr>
            <a:r>
              <a:rPr spc="-5" dirty="0"/>
              <a:t>supermarkets &amp;</a:t>
            </a:r>
            <a:r>
              <a:rPr spc="-15" dirty="0"/>
              <a:t> </a:t>
            </a:r>
            <a:r>
              <a:rPr spc="-5" dirty="0"/>
              <a:t>malls</a:t>
            </a:r>
            <a:r>
              <a:rPr spc="-1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purchase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products.</a:t>
            </a:r>
          </a:p>
          <a:p>
            <a:pPr marL="242570" marR="6985" indent="-229235">
              <a:lnSpc>
                <a:spcPts val="2590"/>
              </a:lnSpc>
              <a:spcBef>
                <a:spcPts val="1045"/>
              </a:spcBef>
              <a:buSzPct val="95833"/>
              <a:buFont typeface="Wingdings"/>
              <a:buChar char=""/>
              <a:tabLst>
                <a:tab pos="362585" algn="l"/>
              </a:tabLst>
            </a:pPr>
            <a:r>
              <a:rPr dirty="0"/>
              <a:t>Hence</a:t>
            </a:r>
            <a:r>
              <a:rPr spc="204" dirty="0"/>
              <a:t> </a:t>
            </a:r>
            <a:r>
              <a:rPr spc="-5" dirty="0"/>
              <a:t>this</a:t>
            </a:r>
            <a:r>
              <a:rPr spc="200" dirty="0"/>
              <a:t> </a:t>
            </a:r>
            <a:r>
              <a:rPr spc="-5" dirty="0"/>
              <a:t>project</a:t>
            </a:r>
            <a:r>
              <a:rPr spc="215" dirty="0"/>
              <a:t> </a:t>
            </a:r>
            <a:r>
              <a:rPr spc="-5" dirty="0"/>
              <a:t>will</a:t>
            </a:r>
            <a:r>
              <a:rPr spc="204" dirty="0"/>
              <a:t> </a:t>
            </a:r>
            <a:r>
              <a:rPr dirty="0"/>
              <a:t>help</a:t>
            </a:r>
            <a:r>
              <a:rPr spc="204" dirty="0"/>
              <a:t> </a:t>
            </a:r>
            <a:r>
              <a:rPr dirty="0"/>
              <a:t>in</a:t>
            </a:r>
            <a:r>
              <a:rPr spc="190" dirty="0"/>
              <a:t> </a:t>
            </a:r>
            <a:r>
              <a:rPr spc="-5" dirty="0"/>
              <a:t>improving</a:t>
            </a:r>
            <a:r>
              <a:rPr spc="200" dirty="0"/>
              <a:t> </a:t>
            </a:r>
            <a:r>
              <a:rPr dirty="0"/>
              <a:t>the</a:t>
            </a:r>
            <a:r>
              <a:rPr spc="215" dirty="0"/>
              <a:t> </a:t>
            </a:r>
            <a:r>
              <a:rPr spc="-5" dirty="0"/>
              <a:t>security</a:t>
            </a:r>
            <a:r>
              <a:rPr spc="200" dirty="0"/>
              <a:t> </a:t>
            </a:r>
            <a:r>
              <a:rPr dirty="0"/>
              <a:t>&amp;</a:t>
            </a:r>
            <a:r>
              <a:rPr spc="215" dirty="0"/>
              <a:t> </a:t>
            </a:r>
            <a:r>
              <a:rPr spc="-5" dirty="0"/>
              <a:t>also</a:t>
            </a:r>
            <a:r>
              <a:rPr spc="195" dirty="0"/>
              <a:t> </a:t>
            </a:r>
            <a:r>
              <a:rPr dirty="0"/>
              <a:t>the</a:t>
            </a:r>
            <a:r>
              <a:rPr spc="215" dirty="0"/>
              <a:t> </a:t>
            </a:r>
            <a:r>
              <a:rPr spc="-5" dirty="0"/>
              <a:t>shopping</a:t>
            </a:r>
            <a:r>
              <a:rPr spc="210" dirty="0"/>
              <a:t> </a:t>
            </a:r>
            <a:r>
              <a:rPr spc="-10" dirty="0"/>
              <a:t>time </a:t>
            </a:r>
            <a:r>
              <a:rPr spc="-585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dirty="0"/>
              <a:t>be reduced.</a:t>
            </a:r>
          </a:p>
          <a:p>
            <a:pPr marL="286385" indent="-273050">
              <a:lnSpc>
                <a:spcPts val="2735"/>
              </a:lnSpc>
              <a:spcBef>
                <a:spcPts val="675"/>
              </a:spcBef>
              <a:buSzPct val="95833"/>
              <a:buFont typeface="Wingdings"/>
              <a:buChar char=""/>
              <a:tabLst>
                <a:tab pos="287655" algn="l"/>
                <a:tab pos="655955" algn="l"/>
                <a:tab pos="1329690" algn="l"/>
                <a:tab pos="2562860" algn="l"/>
                <a:tab pos="3034030" algn="l"/>
                <a:tab pos="4399280" algn="l"/>
                <a:tab pos="4818380" algn="l"/>
                <a:tab pos="5606415" algn="l"/>
                <a:tab pos="6754495" algn="l"/>
                <a:tab pos="8054340" algn="l"/>
                <a:tab pos="9555480" algn="l"/>
                <a:tab pos="9976485" algn="l"/>
              </a:tabLst>
            </a:pPr>
            <a:r>
              <a:rPr dirty="0"/>
              <a:t>It	</a:t>
            </a:r>
            <a:r>
              <a:rPr spc="-10" dirty="0"/>
              <a:t>a</a:t>
            </a:r>
            <a:r>
              <a:rPr dirty="0"/>
              <a:t>lso	pr</a:t>
            </a:r>
            <a:r>
              <a:rPr spc="-10" dirty="0"/>
              <a:t>o</a:t>
            </a:r>
            <a:r>
              <a:rPr dirty="0"/>
              <a:t>vides	an	</a:t>
            </a:r>
            <a:r>
              <a:rPr spc="-10" dirty="0"/>
              <a:t>e</a:t>
            </a:r>
            <a:r>
              <a:rPr dirty="0"/>
              <a:t>njoya</a:t>
            </a:r>
            <a:r>
              <a:rPr spc="-15" dirty="0"/>
              <a:t>b</a:t>
            </a:r>
            <a:r>
              <a:rPr spc="-10" dirty="0"/>
              <a:t>l</a:t>
            </a:r>
            <a:r>
              <a:rPr dirty="0"/>
              <a:t>e	&amp;	us</a:t>
            </a:r>
            <a:r>
              <a:rPr spc="5" dirty="0"/>
              <a:t>e</a:t>
            </a:r>
            <a:r>
              <a:rPr spc="-50" dirty="0"/>
              <a:t>r</a:t>
            </a:r>
            <a:r>
              <a:rPr dirty="0"/>
              <a:t>-	</a:t>
            </a:r>
            <a:r>
              <a:rPr spc="-10" dirty="0"/>
              <a:t>f</a:t>
            </a:r>
            <a:r>
              <a:rPr dirty="0"/>
              <a:t>rie</a:t>
            </a:r>
            <a:r>
              <a:rPr spc="-15" dirty="0"/>
              <a:t>n</a:t>
            </a:r>
            <a:r>
              <a:rPr dirty="0"/>
              <a:t>dly	shoppi</a:t>
            </a:r>
            <a:r>
              <a:rPr spc="-15" dirty="0"/>
              <a:t>n</a:t>
            </a:r>
            <a:r>
              <a:rPr dirty="0"/>
              <a:t>g	expe</a:t>
            </a:r>
            <a:r>
              <a:rPr spc="-10" dirty="0"/>
              <a:t>r</a:t>
            </a:r>
            <a:r>
              <a:rPr dirty="0"/>
              <a:t>ie</a:t>
            </a:r>
            <a:r>
              <a:rPr spc="-10" dirty="0"/>
              <a:t>nc</a:t>
            </a:r>
            <a:r>
              <a:rPr dirty="0"/>
              <a:t>e	</a:t>
            </a:r>
            <a:r>
              <a:rPr spc="5" dirty="0"/>
              <a:t>t</a:t>
            </a:r>
            <a:r>
              <a:rPr dirty="0"/>
              <a:t>o	t</a:t>
            </a:r>
            <a:r>
              <a:rPr spc="-10" dirty="0"/>
              <a:t>h</a:t>
            </a:r>
            <a:r>
              <a:rPr dirty="0"/>
              <a:t>e</a:t>
            </a:r>
          </a:p>
          <a:p>
            <a:pPr marL="242570">
              <a:lnSpc>
                <a:spcPts val="2735"/>
              </a:lnSpc>
            </a:pPr>
            <a:r>
              <a:rPr spc="-5" dirty="0"/>
              <a:t>customers.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816351" cy="9387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28275" y="74913"/>
            <a:ext cx="907252" cy="82404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230" y="1001059"/>
            <a:ext cx="2896780" cy="493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1341" y="828548"/>
            <a:ext cx="2907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Future</a:t>
            </a:r>
            <a:r>
              <a:rPr spc="-40" dirty="0"/>
              <a:t> </a:t>
            </a:r>
            <a:r>
              <a:rPr spc="-5" dirty="0"/>
              <a:t>Scope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804161"/>
            <a:ext cx="10359390" cy="26289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5715" indent="-229235" algn="just">
              <a:lnSpc>
                <a:spcPts val="2650"/>
              </a:lnSpc>
              <a:spcBef>
                <a:spcPts val="380"/>
              </a:spcBef>
              <a:buFont typeface="Wingdings"/>
              <a:buChar char=""/>
              <a:tabLst>
                <a:tab pos="372745" algn="l"/>
              </a:tabLst>
            </a:pPr>
            <a:r>
              <a:rPr sz="2400" spc="-5" dirty="0">
                <a:latin typeface="Times New Roman"/>
                <a:cs typeface="Times New Roman"/>
              </a:rPr>
              <a:t>Development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this project can </a:t>
            </a:r>
            <a:r>
              <a:rPr sz="2400" dirty="0">
                <a:latin typeface="Times New Roman"/>
                <a:cs typeface="Times New Roman"/>
              </a:rPr>
              <a:t>be done in </a:t>
            </a:r>
            <a:r>
              <a:rPr sz="2400" spc="-5" dirty="0">
                <a:latin typeface="Times New Roman"/>
                <a:cs typeface="Times New Roman"/>
              </a:rPr>
              <a:t>many ways, </a:t>
            </a:r>
            <a:r>
              <a:rPr sz="2400" dirty="0">
                <a:latin typeface="Times New Roman"/>
                <a:cs typeface="Times New Roman"/>
              </a:rPr>
              <a:t>where </a:t>
            </a:r>
            <a:r>
              <a:rPr sz="2400" spc="-5" dirty="0">
                <a:latin typeface="Times New Roman"/>
                <a:cs typeface="Times New Roman"/>
              </a:rPr>
              <a:t>RFID </a:t>
            </a:r>
            <a:r>
              <a:rPr sz="2400" dirty="0">
                <a:latin typeface="Times New Roman"/>
                <a:cs typeface="Times New Roman"/>
              </a:rPr>
              <a:t>tags can </a:t>
            </a:r>
            <a:r>
              <a:rPr sz="2400" spc="-15" dirty="0">
                <a:latin typeface="Times New Roman"/>
                <a:cs typeface="Times New Roman"/>
              </a:rPr>
              <a:t>be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replaced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RFID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stickers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small</a:t>
            </a:r>
            <a:r>
              <a:rPr sz="2400" dirty="0">
                <a:latin typeface="Times New Roman"/>
                <a:cs typeface="Times New Roman"/>
              </a:rPr>
              <a:t> 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low</a:t>
            </a:r>
            <a:r>
              <a:rPr sz="2400" dirty="0">
                <a:latin typeface="Times New Roman"/>
                <a:cs typeface="Times New Roman"/>
              </a:rPr>
              <a:t> cost.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ct val="90100"/>
              </a:lnSpc>
              <a:spcBef>
                <a:spcPts val="944"/>
              </a:spcBef>
              <a:buFont typeface="Wingdings"/>
              <a:buChar char=""/>
              <a:tabLst>
                <a:tab pos="285750" algn="l"/>
              </a:tabLst>
            </a:pPr>
            <a:r>
              <a:rPr sz="2400" dirty="0">
                <a:latin typeface="Times New Roman"/>
                <a:cs typeface="Times New Roman"/>
              </a:rPr>
              <a:t>Security </a:t>
            </a:r>
            <a:r>
              <a:rPr sz="2400" spc="-5" dirty="0">
                <a:latin typeface="Times New Roman"/>
                <a:cs typeface="Times New Roman"/>
              </a:rPr>
              <a:t>can be improved by counting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number </a:t>
            </a:r>
            <a:r>
              <a:rPr sz="2400" spc="-5" dirty="0">
                <a:latin typeface="Times New Roman"/>
                <a:cs typeface="Times New Roman"/>
              </a:rPr>
              <a:t>of items or </a:t>
            </a:r>
            <a:r>
              <a:rPr sz="2400" dirty="0">
                <a:latin typeface="Times New Roman"/>
                <a:cs typeface="Times New Roman"/>
              </a:rPr>
              <a:t>placing </a:t>
            </a:r>
            <a:r>
              <a:rPr sz="2400" spc="-5" dirty="0">
                <a:latin typeface="Times New Roman"/>
                <a:cs typeface="Times New Roman"/>
              </a:rPr>
              <a:t>weight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sensors within the cart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tallying the </a:t>
            </a:r>
            <a:r>
              <a:rPr sz="2400" dirty="0">
                <a:latin typeface="Times New Roman"/>
                <a:cs typeface="Times New Roman"/>
              </a:rPr>
              <a:t>weight </a:t>
            </a:r>
            <a:r>
              <a:rPr sz="2400" spc="-5" dirty="0">
                <a:latin typeface="Times New Roman"/>
                <a:cs typeface="Times New Roman"/>
              </a:rPr>
              <a:t>and getting all the types </a:t>
            </a:r>
            <a:r>
              <a:rPr sz="2400" dirty="0">
                <a:latin typeface="Times New Roman"/>
                <a:cs typeface="Times New Roman"/>
              </a:rPr>
              <a:t>of product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names</a:t>
            </a:r>
            <a:r>
              <a:rPr sz="2400" dirty="0">
                <a:latin typeface="Times New Roman"/>
                <a:cs typeface="Times New Roman"/>
              </a:rPr>
              <a:t> when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passed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particular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aisle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5" dirty="0">
                <a:latin typeface="Times New Roman"/>
                <a:cs typeface="Times New Roman"/>
              </a:rPr>
              <a:t> camera module.</a:t>
            </a:r>
            <a:endParaRPr sz="2400">
              <a:latin typeface="Times New Roman"/>
              <a:cs typeface="Times New Roman"/>
            </a:endParaRPr>
          </a:p>
          <a:p>
            <a:pPr marL="241300" marR="6350" indent="-229235" algn="just">
              <a:lnSpc>
                <a:spcPts val="2590"/>
              </a:lnSpc>
              <a:spcBef>
                <a:spcPts val="1045"/>
              </a:spcBef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latin typeface="Times New Roman"/>
                <a:cs typeface="Times New Roman"/>
              </a:rPr>
              <a:t>Multiple RFID </a:t>
            </a:r>
            <a:r>
              <a:rPr sz="2400" dirty="0">
                <a:latin typeface="Times New Roman"/>
                <a:cs typeface="Times New Roman"/>
              </a:rPr>
              <a:t>tags </a:t>
            </a:r>
            <a:r>
              <a:rPr sz="2400" spc="-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be read </a:t>
            </a:r>
            <a:r>
              <a:rPr sz="2400" spc="-5" dirty="0">
                <a:latin typeface="Times New Roman"/>
                <a:cs typeface="Times New Roman"/>
              </a:rPr>
              <a:t>using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single RFID </a:t>
            </a:r>
            <a:r>
              <a:rPr sz="2400" dirty="0">
                <a:latin typeface="Times New Roman"/>
                <a:cs typeface="Times New Roman"/>
              </a:rPr>
              <a:t>reader for </a:t>
            </a:r>
            <a:r>
              <a:rPr sz="2400" spc="-5" dirty="0">
                <a:latin typeface="Times New Roman"/>
                <a:cs typeface="Times New Roman"/>
              </a:rPr>
              <a:t>more number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which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cart.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799587" cy="9326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9518" y="69104"/>
            <a:ext cx="837569" cy="76015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4657" y="934003"/>
            <a:ext cx="2174511" cy="392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3329" y="761187"/>
            <a:ext cx="2186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Refe</a:t>
            </a:r>
            <a:r>
              <a:rPr spc="-85" dirty="0"/>
              <a:t>r</a:t>
            </a:r>
            <a:r>
              <a:rPr spc="-5" dirty="0"/>
              <a:t>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1920" y="1778253"/>
            <a:ext cx="10160635" cy="20897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5080" indent="-228600">
              <a:lnSpc>
                <a:spcPts val="2600"/>
              </a:lnSpc>
              <a:spcBef>
                <a:spcPts val="42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latin typeface="Times New Roman"/>
                <a:cs typeface="Times New Roman"/>
              </a:rPr>
              <a:t>https://how2electronics.com/smart-shopping-cart-with-automatic-billing-system-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using-rfid-arduino/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66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10" dirty="0">
                <a:latin typeface="Times New Roman"/>
                <a:cs typeface="Times New Roman"/>
              </a:rPr>
              <a:t>https://ijrti.org/papers/IJRTI1904010.pdf</a:t>
            </a:r>
            <a:endParaRPr sz="24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spcBef>
                <a:spcPts val="72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latin typeface="Times New Roman"/>
                <a:cs typeface="Times New Roman"/>
              </a:rPr>
              <a:t>https:</a:t>
            </a:r>
            <a:r>
              <a:rPr sz="2400" spc="-5" dirty="0">
                <a:latin typeface="Times New Roman"/>
                <a:cs typeface="Times New Roman"/>
                <a:hlinkClick r:id="rId3"/>
              </a:rPr>
              <a:t>//ww</a:t>
            </a:r>
            <a:r>
              <a:rPr sz="2400" spc="-5" dirty="0">
                <a:latin typeface="Times New Roman"/>
                <a:cs typeface="Times New Roman"/>
              </a:rPr>
              <a:t>w.</a:t>
            </a:r>
            <a:r>
              <a:rPr sz="2400" spc="-5" dirty="0">
                <a:latin typeface="Times New Roman"/>
                <a:cs typeface="Times New Roman"/>
                <a:hlinkClick r:id="rId3"/>
              </a:rPr>
              <a:t>youtube.com/watch?v=q7dgn4fesR8&amp;ab_channel=svsembedded</a:t>
            </a:r>
            <a:endParaRPr sz="24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710"/>
              </a:spcBef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spc="-5" dirty="0">
                <a:latin typeface="Times New Roman"/>
                <a:cs typeface="Times New Roman"/>
              </a:rPr>
              <a:t>https:</a:t>
            </a:r>
            <a:r>
              <a:rPr sz="2400" spc="-5" dirty="0">
                <a:latin typeface="Times New Roman"/>
                <a:cs typeface="Times New Roman"/>
                <a:hlinkClick r:id="rId4"/>
              </a:rPr>
              <a:t>//ww</a:t>
            </a:r>
            <a:r>
              <a:rPr sz="2400" spc="-5" dirty="0">
                <a:latin typeface="Times New Roman"/>
                <a:cs typeface="Times New Roman"/>
              </a:rPr>
              <a:t>w.</a:t>
            </a:r>
            <a:r>
              <a:rPr sz="2400" spc="-5" dirty="0">
                <a:latin typeface="Times New Roman"/>
                <a:cs typeface="Times New Roman"/>
                <a:hlinkClick r:id="rId4"/>
              </a:rPr>
              <a:t>ijert.org/smart-shopping-cart-with-automated-billing-system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" y="12191"/>
            <a:ext cx="2865119" cy="9540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98831" y="69342"/>
            <a:ext cx="840302" cy="76276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2548" y="1045255"/>
            <a:ext cx="4216741" cy="392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0952" y="872490"/>
            <a:ext cx="4231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List of</a:t>
            </a:r>
            <a:r>
              <a:rPr spc="-20" dirty="0"/>
              <a:t> </a:t>
            </a:r>
            <a:r>
              <a:rPr spc="-5" dirty="0"/>
              <a:t>Publications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2723" y="1783313"/>
            <a:ext cx="10827385" cy="331787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R="8890" algn="r">
              <a:lnSpc>
                <a:spcPct val="100000"/>
              </a:lnSpc>
              <a:spcBef>
                <a:spcPts val="1535"/>
              </a:spcBef>
            </a:pPr>
            <a:r>
              <a:rPr sz="2400" b="1" dirty="0">
                <a:solidFill>
                  <a:srgbClr val="1F2023"/>
                </a:solidFill>
                <a:latin typeface="Times New Roman"/>
                <a:cs typeface="Times New Roman"/>
              </a:rPr>
              <a:t>Mr</a:t>
            </a:r>
            <a:r>
              <a:rPr sz="2400" b="1" spc="19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F2023"/>
                </a:solidFill>
                <a:latin typeface="Times New Roman"/>
                <a:cs typeface="Times New Roman"/>
              </a:rPr>
              <a:t>M.RAMESH,</a:t>
            </a:r>
            <a:r>
              <a:rPr sz="2400" b="1" spc="2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b="1" spc="-70" dirty="0">
                <a:solidFill>
                  <a:srgbClr val="1F2023"/>
                </a:solidFill>
                <a:latin typeface="Times New Roman"/>
                <a:cs typeface="Times New Roman"/>
              </a:rPr>
              <a:t>P.ABINAYA,</a:t>
            </a:r>
            <a:r>
              <a:rPr sz="2400" b="1" spc="2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1F2023"/>
                </a:solidFill>
                <a:latin typeface="Times New Roman"/>
                <a:cs typeface="Times New Roman"/>
              </a:rPr>
              <a:t>P.KARTHIKA,</a:t>
            </a:r>
            <a:r>
              <a:rPr sz="2400" b="1" spc="26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F2023"/>
                </a:solidFill>
                <a:latin typeface="Times New Roman"/>
                <a:cs typeface="Times New Roman"/>
              </a:rPr>
              <a:t>D.S.MADHUMITHA</a:t>
            </a:r>
            <a:r>
              <a:rPr sz="2400" b="1" spc="12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1F2023"/>
                </a:solidFill>
                <a:latin typeface="Times New Roman"/>
                <a:cs typeface="Times New Roman"/>
              </a:rPr>
              <a:t>of</a:t>
            </a:r>
            <a:r>
              <a:rPr sz="2400" spc="2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M.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Kumarasamy</a:t>
            </a:r>
            <a:r>
              <a:rPr sz="2400" spc="150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College</a:t>
            </a:r>
            <a:r>
              <a:rPr sz="2400" spc="150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of</a:t>
            </a:r>
            <a:r>
              <a:rPr sz="2400" spc="149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Engineering  </a:t>
            </a:r>
            <a:r>
              <a:rPr sz="2400" spc="31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presented</a:t>
            </a:r>
            <a:r>
              <a:rPr sz="2400" spc="150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the</a:t>
            </a:r>
            <a:r>
              <a:rPr sz="2400" spc="150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paper  </a:t>
            </a:r>
            <a:r>
              <a:rPr sz="2400" spc="31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entitled</a:t>
            </a:r>
            <a:r>
              <a:rPr sz="2400" spc="151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1F2023"/>
                </a:solidFill>
                <a:latin typeface="Times New Roman"/>
                <a:cs typeface="Times New Roman"/>
              </a:rPr>
              <a:t>“</a:t>
            </a:r>
            <a:r>
              <a:rPr sz="2400" b="1" spc="-20" dirty="0">
                <a:solidFill>
                  <a:srgbClr val="1F2023"/>
                </a:solidFill>
                <a:latin typeface="Times New Roman"/>
                <a:cs typeface="Times New Roman"/>
              </a:rPr>
              <a:t>SMART</a:t>
            </a:r>
            <a:endParaRPr sz="2400">
              <a:latin typeface="Times New Roman"/>
              <a:cs typeface="Times New Roman"/>
            </a:endParaRPr>
          </a:p>
          <a:p>
            <a:pPr marR="10160" algn="r">
              <a:lnSpc>
                <a:spcPct val="100000"/>
              </a:lnSpc>
              <a:spcBef>
                <a:spcPts val="1445"/>
              </a:spcBef>
            </a:pPr>
            <a:r>
              <a:rPr sz="2400" b="1" spc="-5" dirty="0">
                <a:solidFill>
                  <a:srgbClr val="1F2023"/>
                </a:solidFill>
                <a:latin typeface="Times New Roman"/>
                <a:cs typeface="Times New Roman"/>
              </a:rPr>
              <a:t>SHOPPING</a:t>
            </a:r>
            <a:r>
              <a:rPr sz="2400" b="1" spc="5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1F2023"/>
                </a:solidFill>
                <a:latin typeface="Times New Roman"/>
                <a:cs typeface="Times New Roman"/>
              </a:rPr>
              <a:t>CART</a:t>
            </a:r>
            <a:r>
              <a:rPr sz="2400" b="1" spc="-1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F2023"/>
                </a:solidFill>
                <a:latin typeface="Times New Roman"/>
                <a:cs typeface="Times New Roman"/>
              </a:rPr>
              <a:t>WITH</a:t>
            </a:r>
            <a:r>
              <a:rPr sz="2400" b="1" spc="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1F2023"/>
                </a:solidFill>
                <a:latin typeface="Times New Roman"/>
                <a:cs typeface="Times New Roman"/>
              </a:rPr>
              <a:t>AUTOMATED</a:t>
            </a:r>
            <a:r>
              <a:rPr sz="2400" b="1" spc="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F2023"/>
                </a:solidFill>
                <a:latin typeface="Times New Roman"/>
                <a:cs typeface="Times New Roman"/>
              </a:rPr>
              <a:t>BILLING</a:t>
            </a:r>
            <a:r>
              <a:rPr sz="2400" b="1" spc="5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F2023"/>
                </a:solidFill>
                <a:latin typeface="Times New Roman"/>
                <a:cs typeface="Times New Roman"/>
              </a:rPr>
              <a:t>SYSTEM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”</a:t>
            </a:r>
            <a:r>
              <a:rPr sz="2400" spc="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in</a:t>
            </a:r>
            <a:r>
              <a:rPr sz="2400" spc="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the</a:t>
            </a:r>
            <a:r>
              <a:rPr sz="2400" spc="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International</a:t>
            </a:r>
            <a:endParaRPr sz="2400">
              <a:latin typeface="Times New Roman"/>
              <a:cs typeface="Times New Roman"/>
            </a:endParaRPr>
          </a:p>
          <a:p>
            <a:pPr marL="12700" marR="8255" algn="just">
              <a:lnSpc>
                <a:spcPct val="150000"/>
              </a:lnSpc>
            </a:pP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Conference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 on</a:t>
            </a:r>
            <a:r>
              <a:rPr sz="2400" spc="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Recent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Advancements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 in</a:t>
            </a:r>
            <a:r>
              <a:rPr sz="2400" spc="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Engineering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 and </a:t>
            </a:r>
            <a:r>
              <a:rPr sz="2400" spc="-20" dirty="0">
                <a:solidFill>
                  <a:srgbClr val="1F2023"/>
                </a:solidFill>
                <a:latin typeface="Times New Roman"/>
                <a:cs typeface="Times New Roman"/>
              </a:rPr>
              <a:t>Technology</a:t>
            </a:r>
            <a:r>
              <a:rPr sz="2400" spc="56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(ICRAET'23) </a:t>
            </a:r>
            <a:r>
              <a:rPr sz="2400" spc="-58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held </a:t>
            </a:r>
            <a:r>
              <a:rPr sz="2400" spc="-10" dirty="0">
                <a:solidFill>
                  <a:srgbClr val="1F2023"/>
                </a:solidFill>
                <a:latin typeface="Times New Roman"/>
                <a:cs typeface="Times New Roman"/>
              </a:rPr>
              <a:t>at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M.KUMARASAMY COLLEGE 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OF ENGINEERING, </a:t>
            </a:r>
            <a:r>
              <a:rPr sz="2400" spc="-15" dirty="0">
                <a:solidFill>
                  <a:srgbClr val="1F2023"/>
                </a:solidFill>
                <a:latin typeface="Times New Roman"/>
                <a:cs typeface="Times New Roman"/>
              </a:rPr>
              <a:t>Karur, </a:t>
            </a:r>
            <a:r>
              <a:rPr sz="2400" spc="-40" dirty="0">
                <a:solidFill>
                  <a:srgbClr val="1F2023"/>
                </a:solidFill>
                <a:latin typeface="Times New Roman"/>
                <a:cs typeface="Times New Roman"/>
              </a:rPr>
              <a:t>Tamil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Nadu, 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India </a:t>
            </a:r>
            <a:r>
              <a:rPr sz="2400" spc="-58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during</a:t>
            </a:r>
            <a:r>
              <a:rPr sz="2400" spc="-1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F2023"/>
                </a:solidFill>
                <a:latin typeface="Times New Roman"/>
                <a:cs typeface="Times New Roman"/>
              </a:rPr>
              <a:t>31st</a:t>
            </a:r>
            <a:r>
              <a:rPr sz="2400" spc="-1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March</a:t>
            </a:r>
            <a:r>
              <a:rPr sz="2400" spc="-1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F2023"/>
                </a:solidFill>
                <a:latin typeface="Times New Roman"/>
                <a:cs typeface="Times New Roman"/>
              </a:rPr>
              <a:t>2023.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759963" cy="9189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5871" y="70290"/>
            <a:ext cx="852599" cy="7731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8614" y="1064644"/>
            <a:ext cx="2095647" cy="4927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8977" y="888873"/>
            <a:ext cx="21132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71650"/>
            <a:ext cx="10360660" cy="21640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9235" algn="just">
              <a:lnSpc>
                <a:spcPts val="2590"/>
              </a:lnSpc>
              <a:spcBef>
                <a:spcPts val="42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main objective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project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to satisfy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customer and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reduce the time </a:t>
            </a:r>
            <a:r>
              <a:rPr sz="2400" dirty="0">
                <a:latin typeface="Times New Roman"/>
                <a:cs typeface="Times New Roman"/>
              </a:rPr>
              <a:t> spent on the </a:t>
            </a:r>
            <a:r>
              <a:rPr sz="2400" spc="-5" dirty="0">
                <a:latin typeface="Times New Roman"/>
                <a:cs typeface="Times New Roman"/>
              </a:rPr>
              <a:t>billing process, </a:t>
            </a:r>
            <a:r>
              <a:rPr sz="2400" dirty="0">
                <a:latin typeface="Times New Roman"/>
                <a:cs typeface="Times New Roman"/>
              </a:rPr>
              <a:t>which </a:t>
            </a:r>
            <a:r>
              <a:rPr sz="2400" spc="-1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complete the billing process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trolley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waiting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queue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two </a:t>
            </a:r>
            <a:r>
              <a:rPr sz="2400" dirty="0">
                <a:latin typeface="Times New Roman"/>
                <a:cs typeface="Times New Roman"/>
              </a:rPr>
              <a:t>products.</a:t>
            </a:r>
            <a:endParaRPr sz="2400">
              <a:latin typeface="Times New Roman"/>
              <a:cs typeface="Times New Roman"/>
            </a:endParaRPr>
          </a:p>
          <a:p>
            <a:pPr marL="241300" marR="6350" indent="-229235" algn="just">
              <a:lnSpc>
                <a:spcPct val="90000"/>
              </a:lnSpc>
              <a:spcBef>
                <a:spcPts val="965"/>
              </a:spcBef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proposed </a:t>
            </a:r>
            <a:r>
              <a:rPr sz="2400" dirty="0">
                <a:latin typeface="Times New Roman"/>
                <a:cs typeface="Times New Roman"/>
              </a:rPr>
              <a:t>system </a:t>
            </a:r>
            <a:r>
              <a:rPr sz="2400" spc="-5" dirty="0">
                <a:latin typeface="Times New Roman"/>
                <a:cs typeface="Times New Roman"/>
              </a:rPr>
              <a:t>will give the customer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quick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shopping experience </a:t>
            </a:r>
            <a:r>
              <a:rPr sz="2400" spc="-15" dirty="0">
                <a:latin typeface="Times New Roman"/>
                <a:cs typeface="Times New Roman"/>
              </a:rPr>
              <a:t>by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generating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automatic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billing </a:t>
            </a:r>
            <a:r>
              <a:rPr sz="2400" dirty="0">
                <a:latin typeface="Times New Roman"/>
                <a:cs typeface="Times New Roman"/>
              </a:rPr>
              <a:t>to avoid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huge </a:t>
            </a:r>
            <a:r>
              <a:rPr sz="2400" spc="-5" dirty="0">
                <a:latin typeface="Times New Roman"/>
                <a:cs typeface="Times New Roman"/>
              </a:rPr>
              <a:t>crowd</a:t>
            </a:r>
            <a:r>
              <a:rPr sz="2400" dirty="0">
                <a:latin typeface="Times New Roman"/>
                <a:cs typeface="Times New Roman"/>
              </a:rPr>
              <a:t> 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large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queues</a:t>
            </a:r>
            <a:r>
              <a:rPr sz="2400" spc="6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shopping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malls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super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markets.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6384" y="5736332"/>
            <a:ext cx="4703825" cy="11216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11623" y="3840479"/>
            <a:ext cx="4675632" cy="19065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" y="12191"/>
            <a:ext cx="2889503" cy="9631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28275" y="74913"/>
            <a:ext cx="907252" cy="82404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146535" y="6464680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6675" y="0"/>
            <a:ext cx="10802620" cy="6858000"/>
            <a:chOff x="836675" y="0"/>
            <a:chExt cx="1080262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5643" y="3435094"/>
              <a:ext cx="5343144" cy="34229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115" y="0"/>
              <a:ext cx="5329428" cy="34350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675" y="3461002"/>
              <a:ext cx="5433060" cy="33969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735" y="0"/>
              <a:ext cx="5343144" cy="3369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4129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94211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7866" y="841036"/>
            <a:ext cx="1917377" cy="383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20817" y="663016"/>
            <a:ext cx="1915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Abstract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152" y="1902967"/>
            <a:ext cx="10360025" cy="3077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6985" indent="-228600" algn="just">
              <a:lnSpc>
                <a:spcPts val="2590"/>
              </a:lnSpc>
              <a:spcBef>
                <a:spcPts val="42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this project, we </a:t>
            </a:r>
            <a:r>
              <a:rPr sz="2400" dirty="0">
                <a:latin typeface="Times New Roman"/>
                <a:cs typeface="Times New Roman"/>
              </a:rPr>
              <a:t>are proposing a </a:t>
            </a:r>
            <a:r>
              <a:rPr sz="2400" spc="-5" dirty="0">
                <a:latin typeface="Times New Roman"/>
                <a:cs typeface="Times New Roman"/>
              </a:rPr>
              <a:t>new technique </a:t>
            </a:r>
            <a:r>
              <a:rPr sz="2400" dirty="0">
                <a:latin typeface="Times New Roman"/>
                <a:cs typeface="Times New Roman"/>
              </a:rPr>
              <a:t>for shopping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smart </a:t>
            </a:r>
            <a:r>
              <a:rPr sz="2400" dirty="0">
                <a:latin typeface="Times New Roman"/>
                <a:cs typeface="Times New Roman"/>
              </a:rPr>
              <a:t> shopping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automatic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billing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RFID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technology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Arduino.</a:t>
            </a:r>
            <a:endParaRPr sz="2400">
              <a:latin typeface="Times New Roman"/>
              <a:cs typeface="Times New Roman"/>
            </a:endParaRPr>
          </a:p>
          <a:p>
            <a:pPr marL="241300" marR="7620" indent="-228600" algn="just">
              <a:lnSpc>
                <a:spcPts val="2590"/>
              </a:lnSpc>
              <a:spcBef>
                <a:spcPts val="100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main intention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our project </a:t>
            </a:r>
            <a:r>
              <a:rPr sz="2400" dirty="0">
                <a:latin typeface="Times New Roman"/>
                <a:cs typeface="Times New Roman"/>
              </a:rPr>
              <a:t>is to </a:t>
            </a:r>
            <a:r>
              <a:rPr sz="2400" spc="-5" dirty="0">
                <a:latin typeface="Times New Roman"/>
                <a:cs typeface="Times New Roman"/>
              </a:rPr>
              <a:t>gratify the consumers </a:t>
            </a:r>
            <a:r>
              <a:rPr sz="2400" dirty="0">
                <a:latin typeface="Times New Roman"/>
                <a:cs typeface="Times New Roman"/>
              </a:rPr>
              <a:t>and to </a:t>
            </a:r>
            <a:r>
              <a:rPr sz="2400" spc="-10" dirty="0">
                <a:latin typeface="Times New Roman"/>
                <a:cs typeface="Times New Roman"/>
              </a:rPr>
              <a:t>minimize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doing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billing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trolley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cart.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0100"/>
              </a:lnSpc>
              <a:spcBef>
                <a:spcPts val="97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Here, </a:t>
            </a:r>
            <a:r>
              <a:rPr sz="2400" spc="-5" dirty="0">
                <a:latin typeface="Times New Roman"/>
                <a:cs typeface="Times New Roman"/>
              </a:rPr>
              <a:t>we will design </a:t>
            </a:r>
            <a:r>
              <a:rPr sz="2400" dirty="0">
                <a:latin typeface="Times New Roman"/>
                <a:cs typeface="Times New Roman"/>
              </a:rPr>
              <a:t>a Shopping </a:t>
            </a:r>
            <a:r>
              <a:rPr sz="2400" spc="-5" dirty="0">
                <a:latin typeface="Times New Roman"/>
                <a:cs typeface="Times New Roman"/>
              </a:rPr>
              <a:t>Cart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automatic billing system. </a:t>
            </a:r>
            <a:r>
              <a:rPr sz="2400" spc="-85" dirty="0">
                <a:latin typeface="Times New Roman"/>
                <a:cs typeface="Times New Roman"/>
              </a:rPr>
              <a:t>To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design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this project we </a:t>
            </a:r>
            <a:r>
              <a:rPr sz="2400" dirty="0">
                <a:latin typeface="Times New Roman"/>
                <a:cs typeface="Times New Roman"/>
              </a:rPr>
              <a:t>need </a:t>
            </a:r>
            <a:r>
              <a:rPr sz="2400" spc="-5" dirty="0">
                <a:latin typeface="Times New Roman"/>
                <a:cs typeface="Times New Roman"/>
              </a:rPr>
              <a:t>only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few electronic components, it </a:t>
            </a:r>
            <a:r>
              <a:rPr sz="2400" dirty="0">
                <a:latin typeface="Times New Roman"/>
                <a:cs typeface="Times New Roman"/>
              </a:rPr>
              <a:t>is an added </a:t>
            </a:r>
            <a:r>
              <a:rPr sz="2400" spc="-5" dirty="0">
                <a:latin typeface="Times New Roman"/>
                <a:cs typeface="Times New Roman"/>
              </a:rPr>
              <a:t>advantage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project.</a:t>
            </a:r>
            <a:endParaRPr sz="2400">
              <a:latin typeface="Times New Roman"/>
              <a:cs typeface="Times New Roman"/>
            </a:endParaRPr>
          </a:p>
          <a:p>
            <a:pPr marL="284480" indent="-272415" algn="just">
              <a:lnSpc>
                <a:spcPct val="100000"/>
              </a:lnSpc>
              <a:spcBef>
                <a:spcPts val="70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Hence,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makes</a:t>
            </a:r>
            <a:r>
              <a:rPr sz="2400" dirty="0">
                <a:latin typeface="Times New Roman"/>
                <a:cs typeface="Times New Roman"/>
              </a:rPr>
              <a:t> cost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effective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 </a:t>
            </a:r>
            <a:r>
              <a:rPr sz="2400" spc="-5" dirty="0">
                <a:latin typeface="Times New Roman"/>
                <a:cs typeface="Times New Roman"/>
              </a:rPr>
              <a:t>methods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technologies.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889503" cy="9631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28275" y="74913"/>
            <a:ext cx="907252" cy="82404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46535" y="6464680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8710" y="841036"/>
            <a:ext cx="3343513" cy="4660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1109" y="663016"/>
            <a:ext cx="3356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Abstract</a:t>
            </a:r>
            <a:r>
              <a:rPr spc="-20" dirty="0"/>
              <a:t> </a:t>
            </a:r>
            <a:r>
              <a:rPr spc="-5" dirty="0"/>
              <a:t>cont..,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152" y="1782266"/>
            <a:ext cx="10632440" cy="389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 algn="just">
              <a:lnSpc>
                <a:spcPts val="2735"/>
              </a:lnSpc>
              <a:spcBef>
                <a:spcPts val="100"/>
              </a:spcBef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spc="-90" dirty="0">
                <a:latin typeface="Times New Roman"/>
                <a:cs typeface="Times New Roman"/>
              </a:rPr>
              <a:t>To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achieve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billing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product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Shopping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centre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RFID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tag,</a:t>
            </a:r>
            <a:endParaRPr sz="2400">
              <a:latin typeface="Times New Roman"/>
              <a:cs typeface="Times New Roman"/>
            </a:endParaRPr>
          </a:p>
          <a:p>
            <a:pPr marL="241300" algn="just">
              <a:lnSpc>
                <a:spcPts val="2735"/>
              </a:lnSpc>
            </a:pP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trolley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</a:t>
            </a:r>
            <a:r>
              <a:rPr sz="2400" dirty="0">
                <a:latin typeface="Times New Roman"/>
                <a:cs typeface="Times New Roman"/>
              </a:rPr>
              <a:t> 18</a:t>
            </a:r>
            <a:r>
              <a:rPr sz="2400" spc="-5" dirty="0">
                <a:latin typeface="Times New Roman"/>
                <a:cs typeface="Times New Roman"/>
              </a:rPr>
              <a:t> RFID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3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latin typeface="Times New Roman"/>
                <a:cs typeface="Times New Roman"/>
              </a:rPr>
              <a:t>When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object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scanned,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object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name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price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automatically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display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LCD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Display.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0100"/>
              </a:lnSpc>
              <a:spcBef>
                <a:spcPts val="969"/>
              </a:spcBef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LCD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Display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also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display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total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amount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purchased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items.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Thus,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consumer </a:t>
            </a:r>
            <a:r>
              <a:rPr sz="2400" spc="-5" dirty="0">
                <a:latin typeface="Times New Roman"/>
                <a:cs typeface="Times New Roman"/>
              </a:rPr>
              <a:t>can easily </a:t>
            </a:r>
            <a:r>
              <a:rPr sz="2400" dirty="0">
                <a:latin typeface="Times New Roman"/>
                <a:cs typeface="Times New Roman"/>
              </a:rPr>
              <a:t>pay </a:t>
            </a:r>
            <a:r>
              <a:rPr sz="2400" spc="-5" dirty="0">
                <a:latin typeface="Times New Roman"/>
                <a:cs typeface="Times New Roman"/>
              </a:rPr>
              <a:t>the total bill without waiting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the queue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long </a:t>
            </a:r>
            <a:r>
              <a:rPr sz="2400" dirty="0">
                <a:latin typeface="Times New Roman"/>
                <a:cs typeface="Times New Roman"/>
              </a:rPr>
              <a:t> period.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00">
              <a:latin typeface="Times New Roman"/>
              <a:cs typeface="Times New Roman"/>
            </a:endParaRPr>
          </a:p>
          <a:p>
            <a:pPr marL="177165" algn="just">
              <a:lnSpc>
                <a:spcPts val="2975"/>
              </a:lnSpc>
            </a:pPr>
            <a:r>
              <a:rPr sz="2600" b="1" dirty="0">
                <a:latin typeface="Times New Roman"/>
                <a:cs typeface="Times New Roman"/>
              </a:rPr>
              <a:t>Keywords: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Smart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Shopping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Cart,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RFID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Technology,</a:t>
            </a:r>
            <a:r>
              <a:rPr sz="2400" b="1" spc="-1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Automatic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Billing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System,</a:t>
            </a:r>
            <a:endParaRPr sz="2400">
              <a:latin typeface="Times New Roman"/>
              <a:cs typeface="Times New Roman"/>
            </a:endParaRPr>
          </a:p>
          <a:p>
            <a:pPr marL="241300" algn="just">
              <a:lnSpc>
                <a:spcPts val="2735"/>
              </a:lnSpc>
            </a:pPr>
            <a:r>
              <a:rPr sz="2400" b="1" dirty="0">
                <a:latin typeface="Times New Roman"/>
                <a:cs typeface="Times New Roman"/>
              </a:rPr>
              <a:t>EM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18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RFID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Reader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889503" cy="9631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28275" y="74913"/>
            <a:ext cx="907252" cy="82404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46535" y="6464680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5851" y="850183"/>
            <a:ext cx="2765443" cy="3883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4334" y="677036"/>
            <a:ext cx="2781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5720" y="1590595"/>
            <a:ext cx="10360025" cy="304165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85115" indent="-273050" algn="just">
              <a:lnSpc>
                <a:spcPct val="100000"/>
              </a:lnSpc>
              <a:spcBef>
                <a:spcPts val="810"/>
              </a:spcBef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modern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technology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 increased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living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humans.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4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latin typeface="Times New Roman"/>
                <a:cs typeface="Times New Roman"/>
              </a:rPr>
              <a:t>A supermarket </a:t>
            </a:r>
            <a:r>
              <a:rPr sz="2400" dirty="0">
                <a:latin typeface="Times New Roman"/>
                <a:cs typeface="Times New Roman"/>
              </a:rPr>
              <a:t>is a </a:t>
            </a:r>
            <a:r>
              <a:rPr sz="2400" spc="-5" dirty="0">
                <a:latin typeface="Times New Roman"/>
                <a:cs typeface="Times New Roman"/>
              </a:rPr>
              <a:t>place where customers </a:t>
            </a:r>
            <a:r>
              <a:rPr sz="2400" spc="-10" dirty="0">
                <a:latin typeface="Times New Roman"/>
                <a:cs typeface="Times New Roman"/>
              </a:rPr>
              <a:t>come </a:t>
            </a:r>
            <a:r>
              <a:rPr sz="2400" dirty="0">
                <a:latin typeface="Times New Roman"/>
                <a:cs typeface="Times New Roman"/>
              </a:rPr>
              <a:t>to purchase their </a:t>
            </a:r>
            <a:r>
              <a:rPr sz="2400" spc="-5" dirty="0">
                <a:latin typeface="Times New Roman"/>
                <a:cs typeface="Times New Roman"/>
              </a:rPr>
              <a:t>daily using </a:t>
            </a:r>
            <a:r>
              <a:rPr sz="2400" dirty="0">
                <a:latin typeface="Times New Roman"/>
                <a:cs typeface="Times New Roman"/>
              </a:rPr>
              <a:t> products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pay for </a:t>
            </a:r>
            <a:r>
              <a:rPr sz="2400" spc="-5" dirty="0">
                <a:latin typeface="Times New Roman"/>
                <a:cs typeface="Times New Roman"/>
              </a:rPr>
              <a:t>them. So </a:t>
            </a:r>
            <a:r>
              <a:rPr sz="2400" dirty="0">
                <a:latin typeface="Times New Roman"/>
                <a:cs typeface="Times New Roman"/>
              </a:rPr>
              <a:t>there is a </a:t>
            </a:r>
            <a:r>
              <a:rPr sz="2400" spc="-5" dirty="0">
                <a:latin typeface="Times New Roman"/>
                <a:cs typeface="Times New Roman"/>
              </a:rPr>
              <a:t>need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calculate </a:t>
            </a:r>
            <a:r>
              <a:rPr sz="2400" dirty="0">
                <a:latin typeface="Times New Roman"/>
                <a:cs typeface="Times New Roman"/>
              </a:rPr>
              <a:t>how </a:t>
            </a:r>
            <a:r>
              <a:rPr sz="2400" spc="-5" dirty="0">
                <a:latin typeface="Times New Roman"/>
                <a:cs typeface="Times New Roman"/>
              </a:rPr>
              <a:t>many </a:t>
            </a:r>
            <a:r>
              <a:rPr sz="2400" dirty="0">
                <a:latin typeface="Times New Roman"/>
                <a:cs typeface="Times New Roman"/>
              </a:rPr>
              <a:t>products </a:t>
            </a:r>
            <a:r>
              <a:rPr sz="2400" spc="-5" dirty="0">
                <a:latin typeface="Times New Roman"/>
                <a:cs typeface="Times New Roman"/>
              </a:rPr>
              <a:t>are </a:t>
            </a:r>
            <a:r>
              <a:rPr sz="2400" dirty="0">
                <a:latin typeface="Times New Roman"/>
                <a:cs typeface="Times New Roman"/>
              </a:rPr>
              <a:t> sold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generate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customer.</a:t>
            </a:r>
            <a:endParaRPr sz="2400">
              <a:latin typeface="Times New Roman"/>
              <a:cs typeface="Times New Roman"/>
            </a:endParaRPr>
          </a:p>
          <a:p>
            <a:pPr marL="241300" marR="5715" indent="-228600" algn="just">
              <a:lnSpc>
                <a:spcPct val="90000"/>
              </a:lnSpc>
              <a:spcBef>
                <a:spcPts val="975"/>
              </a:spcBef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spc="-5" dirty="0">
                <a:latin typeface="Times New Roman"/>
                <a:cs typeface="Times New Roman"/>
              </a:rPr>
              <a:t>When we go </a:t>
            </a:r>
            <a:r>
              <a:rPr sz="2400" dirty="0">
                <a:latin typeface="Times New Roman"/>
                <a:cs typeface="Times New Roman"/>
              </a:rPr>
              <a:t>to a </a:t>
            </a:r>
            <a:r>
              <a:rPr sz="2400" spc="-5" dirty="0">
                <a:latin typeface="Times New Roman"/>
                <a:cs typeface="Times New Roman"/>
              </a:rPr>
              <a:t>shopping </a:t>
            </a:r>
            <a:r>
              <a:rPr sz="2400" dirty="0">
                <a:latin typeface="Times New Roman"/>
                <a:cs typeface="Times New Roman"/>
              </a:rPr>
              <a:t>cart </a:t>
            </a:r>
            <a:r>
              <a:rPr sz="2400" spc="-10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shopping,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have to seek </a:t>
            </a:r>
            <a:r>
              <a:rPr sz="2400" spc="-5" dirty="0">
                <a:latin typeface="Times New Roman"/>
                <a:cs typeface="Times New Roman"/>
              </a:rPr>
              <a:t>for selecting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right</a:t>
            </a:r>
            <a:r>
              <a:rPr sz="2400" dirty="0">
                <a:latin typeface="Times New Roman"/>
                <a:cs typeface="Times New Roman"/>
              </a:rPr>
              <a:t> product.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Also,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after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</a:t>
            </a:r>
            <a:r>
              <a:rPr sz="2400" dirty="0">
                <a:latin typeface="Times New Roman"/>
                <a:cs typeface="Times New Roman"/>
              </a:rPr>
              <a:t> 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hectic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billing</a:t>
            </a:r>
            <a:r>
              <a:rPr sz="2400" dirty="0">
                <a:latin typeface="Times New Roman"/>
                <a:cs typeface="Times New Roman"/>
              </a:rPr>
              <a:t> all</a:t>
            </a:r>
            <a:r>
              <a:rPr sz="2400" spc="6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products. Hence, </a:t>
            </a:r>
            <a:r>
              <a:rPr sz="2400" spc="-5" dirty="0">
                <a:latin typeface="Times New Roman"/>
                <a:cs typeface="Times New Roman"/>
              </a:rPr>
              <a:t>we are </a:t>
            </a:r>
            <a:r>
              <a:rPr sz="2400" dirty="0">
                <a:latin typeface="Times New Roman"/>
                <a:cs typeface="Times New Roman"/>
              </a:rPr>
              <a:t>proposing to </a:t>
            </a:r>
            <a:r>
              <a:rPr sz="2400" spc="-5" dirty="0">
                <a:latin typeface="Times New Roman"/>
                <a:cs typeface="Times New Roman"/>
              </a:rPr>
              <a:t>develop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smart </a:t>
            </a:r>
            <a:r>
              <a:rPr sz="2400" dirty="0">
                <a:latin typeface="Times New Roman"/>
                <a:cs typeface="Times New Roman"/>
              </a:rPr>
              <a:t>shopping cart </a:t>
            </a:r>
            <a:r>
              <a:rPr sz="2400" spc="-5" dirty="0">
                <a:latin typeface="Times New Roman"/>
                <a:cs typeface="Times New Roman"/>
              </a:rPr>
              <a:t>system that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keep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track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purchased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billing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RFID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Arduino.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889503" cy="9631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28275" y="74913"/>
            <a:ext cx="907252" cy="82404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21-04-2023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18EEP302L-Minor</a:t>
            </a:r>
            <a:r>
              <a:rPr spc="-65" dirty="0"/>
              <a:t> </a:t>
            </a:r>
            <a:r>
              <a:rPr spc="-5" dirty="0"/>
              <a:t>Project</a:t>
            </a:r>
            <a:r>
              <a:rPr spc="-30" dirty="0"/>
              <a:t> </a:t>
            </a:r>
            <a:r>
              <a:rPr dirty="0"/>
              <a:t>IV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46535" y="6464680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4321" y="554529"/>
            <a:ext cx="3527620" cy="4477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13909" y="399034"/>
            <a:ext cx="3535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Literature</a:t>
            </a:r>
            <a:r>
              <a:rPr sz="3600" spc="-60" dirty="0"/>
              <a:t> </a:t>
            </a:r>
            <a:r>
              <a:rPr sz="3600" dirty="0"/>
              <a:t>Survey</a:t>
            </a:r>
            <a:endParaRPr sz="36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79" y="1107947"/>
          <a:ext cx="12159615" cy="5299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885"/>
                <a:gridCol w="1934844"/>
                <a:gridCol w="1328420"/>
                <a:gridCol w="1009014"/>
                <a:gridCol w="7136129"/>
              </a:tblGrid>
              <a:tr h="609600"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S.NO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5619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TITLE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AUTHOR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YEAR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48133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1798319"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01.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984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SMA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SHOPP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NG  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CART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USING RFID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TECHNOLOGY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31445" marR="132080" indent="82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Mrs.K.Latha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Sandhya U ,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Gayathri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L,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Vijayarani </a:t>
                      </a:r>
                      <a:r>
                        <a:rPr sz="1600" spc="-210" dirty="0">
                          <a:latin typeface="Times New Roman"/>
                          <a:cs typeface="Times New Roman"/>
                        </a:rPr>
                        <a:t>V,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Mr.Santhosh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kumar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00355" marR="292100" indent="1778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May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2019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3820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This paper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presents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about the proposed system, that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give 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customer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quick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shopping experience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providing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product details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customer’s smartphone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using machine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learning algorithms,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 will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 total bill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amount on 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screen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attached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 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cart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using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RFID 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technology.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RFID is used to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identify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each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product details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only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its type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but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also knowing its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location.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make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sure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the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customer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whether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their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shopping is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under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budget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or not.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2878582"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02.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54940" marR="1485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PL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600" spc="-14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spc="-18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 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N OF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SMART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SHOPPING 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CART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RFID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14935" marR="106045" indent="-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Nilesh Unde,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Shankar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Shinde,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Abhishek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Thombare,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Satish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Sur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awan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hi, 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Harshada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Mhaske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797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Nov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5052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2015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0645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system provides centralized and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automated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billing system that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uses RFID and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Bluetooth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communication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modules. Each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product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shopping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mall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 have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 RFID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tag . Each shopping cart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 be designed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Product Identification Device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(PID).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Information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product that is to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be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purchased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be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read through a RFID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reader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 shopping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cart, in the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mean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while that 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product’s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information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 be stored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into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EEPROM which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will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be attached to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cart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 that data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 be send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Central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Billing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System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through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Bluetooth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module.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When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central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billing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system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receives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cart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information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stored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EEPROM,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then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3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system will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access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product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database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calculates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be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paid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for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particular cart.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Main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aim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project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is to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generate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automatic billing to avoid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huge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crowd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large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queues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shopping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malls</a:t>
                      </a:r>
                      <a:r>
                        <a:rPr sz="16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super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markets.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759963" cy="9189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8751" y="70053"/>
            <a:ext cx="849866" cy="7705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14365" y="6584695"/>
            <a:ext cx="17640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18EEP302L-Minor</a:t>
            </a: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Project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IV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46535" y="658256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645" y="6622795"/>
            <a:ext cx="7416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21-04-2023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133" y="527097"/>
            <a:ext cx="3527620" cy="4477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3721" y="371602"/>
            <a:ext cx="3535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Literature</a:t>
            </a:r>
            <a:r>
              <a:rPr sz="3600" spc="-60" dirty="0"/>
              <a:t> </a:t>
            </a:r>
            <a:r>
              <a:rPr sz="3600" dirty="0"/>
              <a:t>Survey</a:t>
            </a:r>
            <a:endParaRPr sz="36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79" y="1024889"/>
          <a:ext cx="12159615" cy="5497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920"/>
                <a:gridCol w="1819910"/>
                <a:gridCol w="1417320"/>
                <a:gridCol w="1009014"/>
                <a:gridCol w="7136129"/>
              </a:tblGrid>
              <a:tr h="623315"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S.NO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TITLE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AUTHOR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YEAR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6705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296261"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03.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RFID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BASED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6129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Mhamunkar,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2019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sz="1600" spc="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paper</a:t>
                      </a:r>
                      <a:r>
                        <a:rPr sz="1600" spc="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says</a:t>
                      </a:r>
                      <a:r>
                        <a:rPr sz="1600" spc="2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presents,</a:t>
                      </a:r>
                      <a:r>
                        <a:rPr sz="1600" spc="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people</a:t>
                      </a:r>
                      <a:r>
                        <a:rPr sz="1600" spc="2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buy</a:t>
                      </a:r>
                      <a:r>
                        <a:rPr sz="1600" spc="2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600" spc="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different</a:t>
                      </a:r>
                      <a:r>
                        <a:rPr sz="1600" spc="2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product</a:t>
                      </a:r>
                      <a:r>
                        <a:rPr sz="1600" spc="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2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deposit</a:t>
                      </a:r>
                      <a:r>
                        <a:rPr sz="1600" spc="2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them</a:t>
                      </a:r>
                      <a:r>
                        <a:rPr sz="1600" spc="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2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FD4EA"/>
                    </a:solidFill>
                  </a:tcPr>
                </a:tc>
              </a:tr>
              <a:tr h="2439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20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SMART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1820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Himanshu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820"/>
                        </a:lnSpc>
                      </a:pP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trolley.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After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purchase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one</a:t>
                      </a:r>
                      <a:r>
                        <a:rPr sz="16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need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go</a:t>
                      </a:r>
                      <a:r>
                        <a:rPr sz="16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billing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counter</a:t>
                      </a:r>
                      <a:r>
                        <a:rPr sz="16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payment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which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TROLLEY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ts val="182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Saroj,Prajakta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82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2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very</a:t>
                      </a:r>
                      <a:r>
                        <a:rPr sz="1600" spc="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1600" spc="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consuming</a:t>
                      </a:r>
                      <a:r>
                        <a:rPr sz="1600" spc="2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2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sz="1600" spc="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times</a:t>
                      </a:r>
                      <a:r>
                        <a:rPr sz="1600" spc="2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very</a:t>
                      </a:r>
                      <a:r>
                        <a:rPr sz="1600" spc="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frustrating.</a:t>
                      </a:r>
                      <a:r>
                        <a:rPr sz="1600" spc="22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1600" spc="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their</a:t>
                      </a:r>
                      <a:r>
                        <a:rPr sz="1600" spc="2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main</a:t>
                      </a:r>
                      <a:r>
                        <a:rPr sz="1600" spc="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objective</a:t>
                      </a:r>
                      <a:r>
                        <a:rPr sz="1600" spc="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for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</a:tr>
              <a:tr h="243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1820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Katkar,Akansh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82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designing</a:t>
                      </a:r>
                      <a:r>
                        <a:rPr sz="16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sz="16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prototype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reduce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human</a:t>
                      </a:r>
                      <a:r>
                        <a:rPr sz="16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efforts,</a:t>
                      </a:r>
                      <a:r>
                        <a:rPr sz="16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eliminate</a:t>
                      </a:r>
                      <a:r>
                        <a:rPr sz="16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queue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also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ts val="182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Tiwari,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8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eliminate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16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taken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during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billing.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Our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prototype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consist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components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such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</a:tr>
              <a:tr h="243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182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Rahul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Jena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82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RFID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tags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which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used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identification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product,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RFID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reader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which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used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</a:tr>
              <a:tr h="2439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8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scanning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product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when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put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trolley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Display.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So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</a:tr>
              <a:tr h="3283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82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billing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counter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sent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server.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2773629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04.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114935" indent="-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SMART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SHOPPING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CART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RFID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990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18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aidh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anathan 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RM 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,Venkata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Krishnan,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Pradeep RajG, </a:t>
                      </a:r>
                      <a:r>
                        <a:rPr sz="1600" spc="-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Hemamalini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04</a:t>
                      </a:r>
                      <a:r>
                        <a:rPr sz="1600" spc="2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Apr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0099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2021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1915" algn="just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This paper targeted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minimize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Queue at a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billing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counter in a shopping</a:t>
                      </a:r>
                      <a:r>
                        <a:rPr sz="1600" spc="3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mall.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customer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can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directly pay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amount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either in-app or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in 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billing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counter and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leave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commodities he/she has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bought.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hardware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relies on Arduino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Uno,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RFID Reader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Module,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RFID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Card,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Buzzer.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eliminates the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normal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scanning of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products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at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counter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 in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turn speeds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up 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entire process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of shopping is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easy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also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with this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system,</a:t>
                      </a:r>
                      <a:r>
                        <a:rPr sz="1600" spc="3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customer shall know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total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sz="1600" spc="3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 be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paid.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Hence 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customer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can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plan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his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shopping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only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buying 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essential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commodities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according to his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savings.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Since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 entire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process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billing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 based on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RFID, so 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reduces 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possibility of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human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error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substantially.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system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also has a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feature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delete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the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scanned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products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by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further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optimize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shopping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experience.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485643" cy="8275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10125" y="61163"/>
            <a:ext cx="741925" cy="6727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14365" y="6584695"/>
            <a:ext cx="17640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18EEP302L-Minor</a:t>
            </a: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Project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IV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46535" y="6582562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645" y="6622795"/>
            <a:ext cx="7416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21-04-2023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674" y="1150411"/>
            <a:ext cx="8983269" cy="493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8220" y="977646"/>
            <a:ext cx="8991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Problems</a:t>
            </a:r>
            <a:r>
              <a:rPr spc="10" dirty="0"/>
              <a:t> </a:t>
            </a:r>
            <a:r>
              <a:rPr spc="-5" dirty="0"/>
              <a:t>Identified</a:t>
            </a:r>
            <a:r>
              <a:rPr spc="25" dirty="0"/>
              <a:t> </a:t>
            </a:r>
            <a:r>
              <a:rPr spc="-5" dirty="0"/>
              <a:t>with</a:t>
            </a:r>
            <a:r>
              <a:rPr spc="25" dirty="0"/>
              <a:t> </a:t>
            </a:r>
            <a:r>
              <a:rPr spc="-5" dirty="0"/>
              <a:t>Existing</a:t>
            </a:r>
            <a:r>
              <a:rPr spc="5" dirty="0"/>
              <a:t> </a:t>
            </a:r>
            <a:r>
              <a:rPr spc="-5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903221"/>
            <a:ext cx="10360025" cy="17087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385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dirty="0">
                <a:latin typeface="Times New Roman"/>
                <a:cs typeface="Times New Roman"/>
              </a:rPr>
              <a:t>Barcodes are used in </a:t>
            </a:r>
            <a:r>
              <a:rPr sz="2400" spc="-10" dirty="0">
                <a:latin typeface="Times New Roman"/>
                <a:cs typeface="Times New Roman"/>
              </a:rPr>
              <a:t>retail </a:t>
            </a:r>
            <a:r>
              <a:rPr sz="2400" spc="-5" dirty="0">
                <a:latin typeface="Times New Roman"/>
                <a:cs typeface="Times New Roman"/>
              </a:rPr>
              <a:t>stores as </a:t>
            </a:r>
            <a:r>
              <a:rPr sz="2400" dirty="0">
                <a:latin typeface="Times New Roman"/>
                <a:cs typeface="Times New Roman"/>
              </a:rPr>
              <a:t>part of the </a:t>
            </a:r>
            <a:r>
              <a:rPr sz="2400" spc="-5" dirty="0">
                <a:latin typeface="Times New Roman"/>
                <a:cs typeface="Times New Roman"/>
              </a:rPr>
              <a:t>purchase </a:t>
            </a:r>
            <a:r>
              <a:rPr sz="2400" dirty="0">
                <a:latin typeface="Times New Roman"/>
                <a:cs typeface="Times New Roman"/>
              </a:rPr>
              <a:t>process but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Barcodes </a:t>
            </a:r>
            <a:r>
              <a:rPr sz="2400" dirty="0">
                <a:latin typeface="Times New Roman"/>
                <a:cs typeface="Times New Roman"/>
              </a:rPr>
              <a:t>do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 </a:t>
            </a:r>
            <a:r>
              <a:rPr sz="2400" spc="-5" dirty="0">
                <a:latin typeface="Times New Roman"/>
                <a:cs typeface="Times New Roman"/>
              </a:rPr>
              <a:t>have read/write capabilities. </a:t>
            </a:r>
            <a:r>
              <a:rPr sz="2400" dirty="0">
                <a:latin typeface="Times New Roman"/>
                <a:cs typeface="Times New Roman"/>
              </a:rPr>
              <a:t>It requires </a:t>
            </a:r>
            <a:r>
              <a:rPr sz="2400" spc="-5" dirty="0">
                <a:latin typeface="Times New Roman"/>
                <a:cs typeface="Times New Roman"/>
              </a:rPr>
              <a:t>optical </a:t>
            </a:r>
            <a:r>
              <a:rPr sz="2400" dirty="0">
                <a:latin typeface="Times New Roman"/>
                <a:cs typeface="Times New Roman"/>
              </a:rPr>
              <a:t>line of sight </a:t>
            </a:r>
            <a:r>
              <a:rPr sz="2400" spc="-5" dirty="0">
                <a:latin typeface="Times New Roman"/>
                <a:cs typeface="Times New Roman"/>
              </a:rPr>
              <a:t>(LOS) scanning.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labor intensive </a:t>
            </a:r>
            <a:r>
              <a:rPr sz="2400" dirty="0">
                <a:latin typeface="Times New Roman"/>
                <a:cs typeface="Times New Roman"/>
              </a:rPr>
              <a:t>as </a:t>
            </a:r>
            <a:r>
              <a:rPr sz="2400" spc="-5" dirty="0">
                <a:latin typeface="Times New Roman"/>
                <a:cs typeface="Times New Roman"/>
              </a:rPr>
              <a:t>it requires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be </a:t>
            </a:r>
            <a:r>
              <a:rPr sz="2400" dirty="0">
                <a:latin typeface="Times New Roman"/>
                <a:cs typeface="Times New Roman"/>
              </a:rPr>
              <a:t>scanned </a:t>
            </a:r>
            <a:r>
              <a:rPr sz="2400" spc="-15" dirty="0">
                <a:latin typeface="Times New Roman"/>
                <a:cs typeface="Times New Roman"/>
              </a:rPr>
              <a:t>individually. </a:t>
            </a:r>
            <a:r>
              <a:rPr sz="2400" spc="-5" dirty="0">
                <a:latin typeface="Times New Roman"/>
                <a:cs typeface="Times New Roman"/>
              </a:rPr>
              <a:t>It is </a:t>
            </a:r>
            <a:r>
              <a:rPr sz="2400" dirty="0">
                <a:latin typeface="Times New Roman"/>
                <a:cs typeface="Times New Roman"/>
              </a:rPr>
              <a:t>less </a:t>
            </a:r>
            <a:r>
              <a:rPr sz="2400" spc="-5" dirty="0">
                <a:latin typeface="Times New Roman"/>
                <a:cs typeface="Times New Roman"/>
              </a:rPr>
              <a:t>secure compare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RFID </a:t>
            </a:r>
            <a:r>
              <a:rPr sz="2400" dirty="0">
                <a:latin typeface="Times New Roman"/>
                <a:cs typeface="Times New Roman"/>
              </a:rPr>
              <a:t>which </a:t>
            </a:r>
            <a:r>
              <a:rPr sz="2400" spc="-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easily </a:t>
            </a:r>
            <a:r>
              <a:rPr sz="2400" spc="-10" dirty="0">
                <a:latin typeface="Times New Roman"/>
                <a:cs typeface="Times New Roman"/>
              </a:rPr>
              <a:t>forged. </a:t>
            </a:r>
            <a:r>
              <a:rPr sz="2400" spc="-5" dirty="0">
                <a:latin typeface="Times New Roman"/>
                <a:cs typeface="Times New Roman"/>
              </a:rPr>
              <a:t>Scratched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crumpled </a:t>
            </a:r>
            <a:r>
              <a:rPr sz="2400" dirty="0">
                <a:latin typeface="Times New Roman"/>
                <a:cs typeface="Times New Roman"/>
              </a:rPr>
              <a:t>barcodes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spc="-5" dirty="0">
                <a:latin typeface="Times New Roman"/>
                <a:cs typeface="Times New Roman"/>
              </a:rPr>
              <a:t>cause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problems</a:t>
            </a:r>
            <a:r>
              <a:rPr sz="2400" dirty="0">
                <a:latin typeface="Times New Roman"/>
                <a:cs typeface="Times New Roman"/>
              </a:rPr>
              <a:t> while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scanning.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6426504"/>
            <a:ext cx="7423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21-04-2023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14365" y="6426504"/>
            <a:ext cx="17640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18EEP302L-Minor</a:t>
            </a:r>
            <a:r>
              <a:rPr sz="1200" spc="-6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Project</a:t>
            </a:r>
            <a:r>
              <a:rPr sz="12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IV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" y="12191"/>
            <a:ext cx="2642615" cy="8808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98184" y="61637"/>
            <a:ext cx="746024" cy="6780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71935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8132" y="5807966"/>
            <a:ext cx="3202686" cy="10500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43371" y="3595115"/>
            <a:ext cx="3174492" cy="22235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2147</Words>
  <Application>Microsoft Office PowerPoint</Application>
  <PresentationFormat>Widescreen</PresentationFormat>
  <Paragraphs>287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Times New Roman</vt:lpstr>
      <vt:lpstr>Wingdings</vt:lpstr>
      <vt:lpstr>Office Theme</vt:lpstr>
      <vt:lpstr>DEPARTMENT OF ELECTRICAL AND ELECTRONICS ENGINEERING</vt:lpstr>
      <vt:lpstr>Overview of Presentation</vt:lpstr>
      <vt:lpstr>Objective</vt:lpstr>
      <vt:lpstr>Abstract</vt:lpstr>
      <vt:lpstr>Abstract cont..,</vt:lpstr>
      <vt:lpstr>Introduction</vt:lpstr>
      <vt:lpstr>Literature Survey</vt:lpstr>
      <vt:lpstr>Literature Survey</vt:lpstr>
      <vt:lpstr>Problems Identified with Existing System</vt:lpstr>
      <vt:lpstr>Proposed Block Diagram</vt:lpstr>
      <vt:lpstr>Proposed Block Diagram Description</vt:lpstr>
      <vt:lpstr>Proposed Block Diagram Description cont..,</vt:lpstr>
      <vt:lpstr>Circuit Diagram</vt:lpstr>
      <vt:lpstr>Circuit Diagram Explanation</vt:lpstr>
      <vt:lpstr>Components and its Specification</vt:lpstr>
      <vt:lpstr>Hardware Components</vt:lpstr>
      <vt:lpstr>RFID Cards</vt:lpstr>
      <vt:lpstr>Software Tools Required</vt:lpstr>
      <vt:lpstr>Hardware Setup</vt:lpstr>
      <vt:lpstr>Hardware Setup cont..,</vt:lpstr>
      <vt:lpstr>Result and Discussions</vt:lpstr>
      <vt:lpstr>Result and Discussions cont..,</vt:lpstr>
      <vt:lpstr>Result and Discussions cont..,</vt:lpstr>
      <vt:lpstr>Hardware Setup and the kit  Working process video</vt:lpstr>
      <vt:lpstr>PowerPoint Presentation</vt:lpstr>
      <vt:lpstr>Conclusion</vt:lpstr>
      <vt:lpstr>Future Scope</vt:lpstr>
      <vt:lpstr>Reference</vt:lpstr>
      <vt:lpstr>List of Publications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ELECTRICAL AND ELECTRONICS ENGINEERING</dc:title>
  <dc:creator>The Best</dc:creator>
  <cp:lastModifiedBy>The Best</cp:lastModifiedBy>
  <cp:revision>1</cp:revision>
  <dcterms:created xsi:type="dcterms:W3CDTF">2023-04-23T14:59:53Z</dcterms:created>
  <dcterms:modified xsi:type="dcterms:W3CDTF">2023-09-12T14:15:27Z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2023-04-23T00:00:00Z</vt:filetime>
  </property>
</Properties>
</file>